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9" r:id="rId2"/>
    <p:sldId id="257" r:id="rId3"/>
    <p:sldId id="260" r:id="rId4"/>
    <p:sldId id="261" r:id="rId5"/>
    <p:sldId id="262" r:id="rId6"/>
    <p:sldId id="272" r:id="rId7"/>
    <p:sldId id="273" r:id="rId8"/>
    <p:sldId id="258" r:id="rId9"/>
    <p:sldId id="274" r:id="rId10"/>
    <p:sldId id="275" r:id="rId11"/>
    <p:sldId id="276" r:id="rId12"/>
    <p:sldId id="277" r:id="rId13"/>
    <p:sldId id="263" r:id="rId14"/>
    <p:sldId id="264" r:id="rId15"/>
    <p:sldId id="265" r:id="rId16"/>
    <p:sldId id="266" r:id="rId17"/>
    <p:sldId id="267" r:id="rId18"/>
    <p:sldId id="268" r:id="rId19"/>
    <p:sldId id="269" r:id="rId20"/>
    <p:sldId id="270" r:id="rId21"/>
    <p:sldId id="271" r:id="rId22"/>
    <p:sldId id="282" r:id="rId23"/>
    <p:sldId id="283"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78" r:id="rId38"/>
    <p:sldId id="279" r:id="rId39"/>
    <p:sldId id="280" r:id="rId40"/>
    <p:sldId id="281"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6A39A-8766-4BB1-9594-2B8601B1BF6F}" type="doc">
      <dgm:prSet loTypeId="urn:microsoft.com/office/officeart/2005/8/layout/hProcess9" loCatId="process" qsTypeId="urn:microsoft.com/office/officeart/2005/8/quickstyle/simple1" qsCatId="simple" csTypeId="urn:microsoft.com/office/officeart/2005/8/colors/accent1_2" csCatId="accent1" phldr="1"/>
      <dgm:spPr/>
    </dgm:pt>
    <dgm:pt modelId="{908277F3-9F6E-46B5-9909-29BE2553FE23}">
      <dgm:prSet phldrT="[Текст]"/>
      <dgm:spPr/>
      <dgm:t>
        <a:bodyPr/>
        <a:lstStyle/>
        <a:p>
          <a:r>
            <a:rPr lang="ru-RU" dirty="0" smtClean="0">
              <a:solidFill>
                <a:schemeClr val="tx1"/>
              </a:solidFill>
              <a:latin typeface="Times New Roman" pitchFamily="18" charset="0"/>
              <a:cs typeface="Times New Roman" pitchFamily="18" charset="0"/>
            </a:rPr>
            <a:t>Конструирование</a:t>
          </a:r>
          <a:endParaRPr lang="ru-RU" dirty="0">
            <a:solidFill>
              <a:schemeClr val="tx1"/>
            </a:solidFill>
            <a:latin typeface="Times New Roman" pitchFamily="18" charset="0"/>
            <a:cs typeface="Times New Roman" pitchFamily="18" charset="0"/>
          </a:endParaRPr>
        </a:p>
      </dgm:t>
    </dgm:pt>
    <dgm:pt modelId="{FF0ECFE9-00AB-48E3-BFAA-FE7BE0060E99}" type="parTrans" cxnId="{E3764593-B105-4BBA-B289-A32FD106FCC6}">
      <dgm:prSet/>
      <dgm:spPr/>
      <dgm:t>
        <a:bodyPr/>
        <a:lstStyle/>
        <a:p>
          <a:endParaRPr lang="ru-RU"/>
        </a:p>
      </dgm:t>
    </dgm:pt>
    <dgm:pt modelId="{161D807B-8A0D-4402-99E6-CBC3A6EDD269}" type="sibTrans" cxnId="{E3764593-B105-4BBA-B289-A32FD106FCC6}">
      <dgm:prSet/>
      <dgm:spPr/>
      <dgm:t>
        <a:bodyPr/>
        <a:lstStyle/>
        <a:p>
          <a:endParaRPr lang="ru-RU"/>
        </a:p>
      </dgm:t>
    </dgm:pt>
    <dgm:pt modelId="{BC7CE95C-3B95-4507-9E6B-06047CCA4357}">
      <dgm:prSet phldrT="[Текст]"/>
      <dgm:spPr/>
      <dgm:t>
        <a:bodyPr/>
        <a:lstStyle/>
        <a:p>
          <a:r>
            <a:rPr lang="ru-RU" dirty="0" err="1" smtClean="0">
              <a:solidFill>
                <a:schemeClr val="tx1"/>
              </a:solidFill>
              <a:latin typeface="Times New Roman" pitchFamily="18" charset="0"/>
              <a:cs typeface="Times New Roman" pitchFamily="18" charset="0"/>
            </a:rPr>
            <a:t>Самопроектирование</a:t>
          </a:r>
          <a:endParaRPr lang="ru-RU" dirty="0">
            <a:solidFill>
              <a:schemeClr val="tx1"/>
            </a:solidFill>
            <a:latin typeface="Times New Roman" pitchFamily="18" charset="0"/>
            <a:cs typeface="Times New Roman" pitchFamily="18" charset="0"/>
          </a:endParaRPr>
        </a:p>
      </dgm:t>
    </dgm:pt>
    <dgm:pt modelId="{0EB70EE1-6432-49AA-9934-4455E43951AD}" type="parTrans" cxnId="{1A6C6F7E-4448-4A82-A390-964B95D8780B}">
      <dgm:prSet/>
      <dgm:spPr/>
      <dgm:t>
        <a:bodyPr/>
        <a:lstStyle/>
        <a:p>
          <a:endParaRPr lang="ru-RU"/>
        </a:p>
      </dgm:t>
    </dgm:pt>
    <dgm:pt modelId="{24A94177-2CAD-4564-8F87-A50A3209603E}" type="sibTrans" cxnId="{1A6C6F7E-4448-4A82-A390-964B95D8780B}">
      <dgm:prSet/>
      <dgm:spPr/>
      <dgm:t>
        <a:bodyPr/>
        <a:lstStyle/>
        <a:p>
          <a:endParaRPr lang="ru-RU"/>
        </a:p>
      </dgm:t>
    </dgm:pt>
    <dgm:pt modelId="{500BEB2F-C9ED-4066-B06A-56C8371E20DA}">
      <dgm:prSet phldrT="[Текст]"/>
      <dgm:spPr/>
      <dgm:t>
        <a:bodyPr/>
        <a:lstStyle/>
        <a:p>
          <a:r>
            <a:rPr lang="ru-RU" dirty="0" smtClean="0">
              <a:solidFill>
                <a:schemeClr val="tx1"/>
              </a:solidFill>
              <a:latin typeface="Times New Roman" pitchFamily="18" charset="0"/>
              <a:cs typeface="Times New Roman" pitchFamily="18" charset="0"/>
            </a:rPr>
            <a:t>Самоорганизация</a:t>
          </a:r>
          <a:endParaRPr lang="ru-RU" dirty="0">
            <a:solidFill>
              <a:schemeClr val="tx1"/>
            </a:solidFill>
            <a:latin typeface="Times New Roman" pitchFamily="18" charset="0"/>
            <a:cs typeface="Times New Roman" pitchFamily="18" charset="0"/>
          </a:endParaRPr>
        </a:p>
      </dgm:t>
    </dgm:pt>
    <dgm:pt modelId="{80D84B4B-1223-43C5-8F19-A9EA3A06ABB5}" type="parTrans" cxnId="{B8A6782C-D485-4AFF-8BE8-130D1A2F3A86}">
      <dgm:prSet/>
      <dgm:spPr/>
      <dgm:t>
        <a:bodyPr/>
        <a:lstStyle/>
        <a:p>
          <a:endParaRPr lang="ru-RU"/>
        </a:p>
      </dgm:t>
    </dgm:pt>
    <dgm:pt modelId="{D0DAF036-99B5-4012-AEEC-C1799E6D09E2}" type="sibTrans" cxnId="{B8A6782C-D485-4AFF-8BE8-130D1A2F3A86}">
      <dgm:prSet/>
      <dgm:spPr/>
      <dgm:t>
        <a:bodyPr/>
        <a:lstStyle/>
        <a:p>
          <a:endParaRPr lang="ru-RU"/>
        </a:p>
      </dgm:t>
    </dgm:pt>
    <dgm:pt modelId="{764F260E-87F3-4F2D-9ADA-5A040959485E}" type="pres">
      <dgm:prSet presAssocID="{FF36A39A-8766-4BB1-9594-2B8601B1BF6F}" presName="CompostProcess" presStyleCnt="0">
        <dgm:presLayoutVars>
          <dgm:dir/>
          <dgm:resizeHandles val="exact"/>
        </dgm:presLayoutVars>
      </dgm:prSet>
      <dgm:spPr/>
    </dgm:pt>
    <dgm:pt modelId="{5F7C7795-ED8C-40CB-B703-80B7F1DDF96A}" type="pres">
      <dgm:prSet presAssocID="{FF36A39A-8766-4BB1-9594-2B8601B1BF6F}" presName="arrow" presStyleLbl="bgShp" presStyleIdx="0" presStyleCnt="1"/>
      <dgm:spPr/>
    </dgm:pt>
    <dgm:pt modelId="{4AB9B3E6-94A8-4577-B9C9-2D3383B04063}" type="pres">
      <dgm:prSet presAssocID="{FF36A39A-8766-4BB1-9594-2B8601B1BF6F}" presName="linearProcess" presStyleCnt="0"/>
      <dgm:spPr/>
    </dgm:pt>
    <dgm:pt modelId="{C92530C3-F3A4-485F-98A5-2290BEC2C67F}" type="pres">
      <dgm:prSet presAssocID="{908277F3-9F6E-46B5-9909-29BE2553FE23}" presName="textNode" presStyleLbl="node1" presStyleIdx="0" presStyleCnt="3">
        <dgm:presLayoutVars>
          <dgm:bulletEnabled val="1"/>
        </dgm:presLayoutVars>
      </dgm:prSet>
      <dgm:spPr/>
      <dgm:t>
        <a:bodyPr/>
        <a:lstStyle/>
        <a:p>
          <a:endParaRPr lang="ru-RU"/>
        </a:p>
      </dgm:t>
    </dgm:pt>
    <dgm:pt modelId="{22845D76-688D-419A-AE5B-C060B325D8CA}" type="pres">
      <dgm:prSet presAssocID="{161D807B-8A0D-4402-99E6-CBC3A6EDD269}" presName="sibTrans" presStyleCnt="0"/>
      <dgm:spPr/>
    </dgm:pt>
    <dgm:pt modelId="{BFDCA87C-C971-44F0-BAC1-6E0427A3E32F}" type="pres">
      <dgm:prSet presAssocID="{BC7CE95C-3B95-4507-9E6B-06047CCA4357}" presName="textNode" presStyleLbl="node1" presStyleIdx="1" presStyleCnt="3" custLinFactNeighborX="-39952" custLinFactNeighborY="305">
        <dgm:presLayoutVars>
          <dgm:bulletEnabled val="1"/>
        </dgm:presLayoutVars>
      </dgm:prSet>
      <dgm:spPr/>
      <dgm:t>
        <a:bodyPr/>
        <a:lstStyle/>
        <a:p>
          <a:endParaRPr lang="ru-RU"/>
        </a:p>
      </dgm:t>
    </dgm:pt>
    <dgm:pt modelId="{3C702DDC-60CF-4ABA-B8D4-30DA8364A252}" type="pres">
      <dgm:prSet presAssocID="{24A94177-2CAD-4564-8F87-A50A3209603E}" presName="sibTrans" presStyleCnt="0"/>
      <dgm:spPr/>
    </dgm:pt>
    <dgm:pt modelId="{7B008208-DB87-4DCA-9771-94ECFA11E134}" type="pres">
      <dgm:prSet presAssocID="{500BEB2F-C9ED-4066-B06A-56C8371E20DA}" presName="textNode" presStyleLbl="node1" presStyleIdx="2" presStyleCnt="3">
        <dgm:presLayoutVars>
          <dgm:bulletEnabled val="1"/>
        </dgm:presLayoutVars>
      </dgm:prSet>
      <dgm:spPr/>
      <dgm:t>
        <a:bodyPr/>
        <a:lstStyle/>
        <a:p>
          <a:endParaRPr lang="ru-RU"/>
        </a:p>
      </dgm:t>
    </dgm:pt>
  </dgm:ptLst>
  <dgm:cxnLst>
    <dgm:cxn modelId="{1A6C6F7E-4448-4A82-A390-964B95D8780B}" srcId="{FF36A39A-8766-4BB1-9594-2B8601B1BF6F}" destId="{BC7CE95C-3B95-4507-9E6B-06047CCA4357}" srcOrd="1" destOrd="0" parTransId="{0EB70EE1-6432-49AA-9934-4455E43951AD}" sibTransId="{24A94177-2CAD-4564-8F87-A50A3209603E}"/>
    <dgm:cxn modelId="{0051E22A-FCBA-4BEE-A82B-AAA2C783D2D8}" type="presOf" srcId="{500BEB2F-C9ED-4066-B06A-56C8371E20DA}" destId="{7B008208-DB87-4DCA-9771-94ECFA11E134}" srcOrd="0" destOrd="0" presId="urn:microsoft.com/office/officeart/2005/8/layout/hProcess9"/>
    <dgm:cxn modelId="{46449A1D-95B7-4D95-8C21-8942794DD0DA}" type="presOf" srcId="{FF36A39A-8766-4BB1-9594-2B8601B1BF6F}" destId="{764F260E-87F3-4F2D-9ADA-5A040959485E}" srcOrd="0" destOrd="0" presId="urn:microsoft.com/office/officeart/2005/8/layout/hProcess9"/>
    <dgm:cxn modelId="{28714C82-250F-4765-82EE-958C4CD1CF02}" type="presOf" srcId="{908277F3-9F6E-46B5-9909-29BE2553FE23}" destId="{C92530C3-F3A4-485F-98A5-2290BEC2C67F}" srcOrd="0" destOrd="0" presId="urn:microsoft.com/office/officeart/2005/8/layout/hProcess9"/>
    <dgm:cxn modelId="{E3764593-B105-4BBA-B289-A32FD106FCC6}" srcId="{FF36A39A-8766-4BB1-9594-2B8601B1BF6F}" destId="{908277F3-9F6E-46B5-9909-29BE2553FE23}" srcOrd="0" destOrd="0" parTransId="{FF0ECFE9-00AB-48E3-BFAA-FE7BE0060E99}" sibTransId="{161D807B-8A0D-4402-99E6-CBC3A6EDD269}"/>
    <dgm:cxn modelId="{B8A6782C-D485-4AFF-8BE8-130D1A2F3A86}" srcId="{FF36A39A-8766-4BB1-9594-2B8601B1BF6F}" destId="{500BEB2F-C9ED-4066-B06A-56C8371E20DA}" srcOrd="2" destOrd="0" parTransId="{80D84B4B-1223-43C5-8F19-A9EA3A06ABB5}" sibTransId="{D0DAF036-99B5-4012-AEEC-C1799E6D09E2}"/>
    <dgm:cxn modelId="{6C050744-7F49-4B49-8916-A350B570E3B0}" type="presOf" srcId="{BC7CE95C-3B95-4507-9E6B-06047CCA4357}" destId="{BFDCA87C-C971-44F0-BAC1-6E0427A3E32F}" srcOrd="0" destOrd="0" presId="urn:microsoft.com/office/officeart/2005/8/layout/hProcess9"/>
    <dgm:cxn modelId="{FD3CD847-9DD8-4371-B055-4AADEE98E4BE}" type="presParOf" srcId="{764F260E-87F3-4F2D-9ADA-5A040959485E}" destId="{5F7C7795-ED8C-40CB-B703-80B7F1DDF96A}" srcOrd="0" destOrd="0" presId="urn:microsoft.com/office/officeart/2005/8/layout/hProcess9"/>
    <dgm:cxn modelId="{E8BAA2EE-8F97-4D3B-86BA-9B19F0CC9B48}" type="presParOf" srcId="{764F260E-87F3-4F2D-9ADA-5A040959485E}" destId="{4AB9B3E6-94A8-4577-B9C9-2D3383B04063}" srcOrd="1" destOrd="0" presId="urn:microsoft.com/office/officeart/2005/8/layout/hProcess9"/>
    <dgm:cxn modelId="{1EC500C6-147F-4ECA-8A18-9C464619C281}" type="presParOf" srcId="{4AB9B3E6-94A8-4577-B9C9-2D3383B04063}" destId="{C92530C3-F3A4-485F-98A5-2290BEC2C67F}" srcOrd="0" destOrd="0" presId="urn:microsoft.com/office/officeart/2005/8/layout/hProcess9"/>
    <dgm:cxn modelId="{24B6C915-2528-4A71-8BDE-9C0F7386F327}" type="presParOf" srcId="{4AB9B3E6-94A8-4577-B9C9-2D3383B04063}" destId="{22845D76-688D-419A-AE5B-C060B325D8CA}" srcOrd="1" destOrd="0" presId="urn:microsoft.com/office/officeart/2005/8/layout/hProcess9"/>
    <dgm:cxn modelId="{77DD61CF-0D40-4F0C-9053-2D17F9AA9662}" type="presParOf" srcId="{4AB9B3E6-94A8-4577-B9C9-2D3383B04063}" destId="{BFDCA87C-C971-44F0-BAC1-6E0427A3E32F}" srcOrd="2" destOrd="0" presId="urn:microsoft.com/office/officeart/2005/8/layout/hProcess9"/>
    <dgm:cxn modelId="{06292181-0299-460E-93A7-F0F8953FE613}" type="presParOf" srcId="{4AB9B3E6-94A8-4577-B9C9-2D3383B04063}" destId="{3C702DDC-60CF-4ABA-B8D4-30DA8364A252}" srcOrd="3" destOrd="0" presId="urn:microsoft.com/office/officeart/2005/8/layout/hProcess9"/>
    <dgm:cxn modelId="{1980B0EB-5136-40C2-84C3-54FFA9AA3F8A}" type="presParOf" srcId="{4AB9B3E6-94A8-4577-B9C9-2D3383B04063}" destId="{7B008208-DB87-4DCA-9771-94ECFA11E13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DA7535-005E-423D-96EE-690502070B48}" type="datetimeFigureOut">
              <a:rPr lang="ru-RU" smtClean="0"/>
              <a:pPr/>
              <a:t>24.03.2021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03E040-767C-4AEC-A74E-16C72A1BEE5D}" type="slidenum">
              <a:rPr lang="ru-RU" smtClean="0"/>
              <a:pPr/>
              <a:t>‹#›</a:t>
            </a:fld>
            <a:endParaRPr lang="ru-RU"/>
          </a:p>
        </p:txBody>
      </p:sp>
    </p:spTree>
    <p:extLst>
      <p:ext uri="{BB962C8B-B14F-4D97-AF65-F5344CB8AC3E}">
        <p14:creationId xmlns:p14="http://schemas.microsoft.com/office/powerpoint/2010/main" val="275067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24D9D04-D658-4BF9-9211-35A0597E2FC5}"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AEAC5C-408B-40D0-BF62-EA0BB14B8CE8}"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51DAAA-89E6-4AA5-A8C2-0338D461A451}"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F2F19C4-830C-4F5B-A0BE-B34C8AA78A58}"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D792B0F-4FD5-45B4-B531-34071C03F329}"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0FDA612-301F-4FD1-84FC-EFE92C73E66D}"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7C6C5FF-FDE1-4976-B019-D525FD0ECEDD}" type="datetime1">
              <a:rPr lang="ru-RU" smtClean="0"/>
              <a:pPr/>
              <a:t>24.03.2021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F732BC-F449-407D-96A1-7707799F1A20}" type="datetime1">
              <a:rPr lang="ru-RU" smtClean="0"/>
              <a:pPr/>
              <a:t>24.03.2021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0A37BF-A565-4D43-BE75-FFEB9E125C74}" type="datetime1">
              <a:rPr lang="ru-RU" smtClean="0"/>
              <a:pPr/>
              <a:t>24.03.2021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6F97A83-0988-4808-BE9D-BAA2807B37A1}"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4225A8-48D6-4824-A408-BDA4DE3AE252}"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D684D-01EF-47D4-AE07-FDA2E8739C45}" type="datetime1">
              <a:rPr lang="ru-RU" smtClean="0"/>
              <a:pPr/>
              <a:t>24.03.2021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lerc.ru/?part=articles&amp;art=3&amp;page=2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1295400" y="609600"/>
            <a:ext cx="7162800" cy="1981200"/>
          </a:xfrm>
        </p:spPr>
        <p:txBody>
          <a:bodyPr anchor="b" anchorCtr="0"/>
          <a:lstStyle/>
          <a:p>
            <a:pPr eaLnBrk="1" hangingPunct="1">
              <a:defRPr/>
            </a:pPr>
            <a:r>
              <a:rPr lang="ru-RU" sz="5400" b="1" smtClean="0">
                <a:latin typeface="Times New Roman" pitchFamily="18" charset="0"/>
                <a:cs typeface="Times New Roman" pitchFamily="18" charset="0"/>
              </a:rPr>
              <a:t> Культура </a:t>
            </a:r>
            <a:br>
              <a:rPr lang="ru-RU" sz="5400" b="1" smtClean="0">
                <a:latin typeface="Times New Roman" pitchFamily="18" charset="0"/>
                <a:cs typeface="Times New Roman" pitchFamily="18" charset="0"/>
              </a:rPr>
            </a:br>
            <a:r>
              <a:rPr lang="ru-RU" sz="5400" b="1" smtClean="0">
                <a:latin typeface="Times New Roman" pitchFamily="18" charset="0"/>
                <a:cs typeface="Times New Roman" pitchFamily="18" charset="0"/>
              </a:rPr>
              <a:t>личности и общества</a:t>
            </a:r>
          </a:p>
        </p:txBody>
      </p:sp>
      <p:sp>
        <p:nvSpPr>
          <p:cNvPr id="7171" name="Rectangle 3"/>
          <p:cNvSpPr>
            <a:spLocks noGrp="1" noChangeArrowheads="1"/>
          </p:cNvSpPr>
          <p:nvPr>
            <p:ph type="subTitle" idx="4294967295"/>
          </p:nvPr>
        </p:nvSpPr>
        <p:spPr>
          <a:xfrm>
            <a:off x="3810000" y="3962400"/>
            <a:ext cx="5334000" cy="2895600"/>
          </a:xfrm>
        </p:spPr>
        <p:txBody>
          <a:bodyPr/>
          <a:lstStyle/>
          <a:p>
            <a:pPr marL="0" indent="0" algn="r" eaLnBrk="1" hangingPunct="1">
              <a:buFont typeface="Wingdings" pitchFamily="2" charset="2"/>
              <a:buNone/>
              <a:defRPr/>
            </a:pPr>
            <a:endParaRPr lang="ru-RU" sz="2400" dirty="0" smtClean="0"/>
          </a:p>
        </p:txBody>
      </p:sp>
      <p:sp>
        <p:nvSpPr>
          <p:cNvPr id="4" name="Номер слайда 3"/>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r>
              <a:rPr lang="ru-RU" dirty="0" smtClean="0"/>
              <a:t>Научные исследования определили главные зависимости в развитии человека, отражающие закономерные связи между процессом развития и его результатами, с одной стороны, и причинами, влияющими на них, – с другой. </a:t>
            </a:r>
          </a:p>
          <a:p>
            <a:endParaRPr lang="ru-RU" dirty="0" smtClean="0"/>
          </a:p>
          <a:p>
            <a:r>
              <a:rPr lang="ru-RU" dirty="0" smtClean="0"/>
              <a:t>Закономерностью является, когда развитие человека:</a:t>
            </a:r>
          </a:p>
          <a:p>
            <a:r>
              <a:rPr lang="ru-RU" dirty="0" smtClean="0"/>
              <a:t>– детерминировано внутренними и внешними условиями;</a:t>
            </a:r>
          </a:p>
          <a:p>
            <a:r>
              <a:rPr lang="ru-RU" dirty="0" smtClean="0"/>
              <a:t>– обусловлено мерой его собственной активности, направленной на самосовершенствование, участие в деятельности и общении;</a:t>
            </a:r>
          </a:p>
          <a:p>
            <a:r>
              <a:rPr lang="ru-RU" dirty="0" smtClean="0"/>
              <a:t>– детерминировано типом ведущей деятельности; </a:t>
            </a:r>
          </a:p>
          <a:p>
            <a:r>
              <a:rPr lang="ru-RU" dirty="0" smtClean="0"/>
              <a:t>– зависит от содержания и мотивов деятельности, в которой он участвует;</a:t>
            </a:r>
          </a:p>
          <a:p>
            <a:r>
              <a:rPr lang="ru-RU" dirty="0" smtClean="0"/>
              <a:t>– обусловлено взаимодействием многих факторов: наследственности, среды (социальной, биогенной, абиогенной), воспитания (многих видов направленного воздействия общества на формирование личности), собственной практической деятельности человека. </a:t>
            </a:r>
          </a:p>
          <a:p>
            <a:endParaRPr lang="ru-RU" dirty="0" smtClean="0"/>
          </a:p>
          <a:p>
            <a:r>
              <a:rPr lang="ru-RU" dirty="0" smtClean="0"/>
              <a:t>Взаимодействуя, эти закономерности создают сложную структуру развития личности при определенных условиях. Система всех условий жизнедеятельности человека образует среду обитания человека, в которой выделяют подсистемы биологических, психологических и социальных условий. Условия развития личности могут быть необходимыми (внутренняя объективная закономерность возникновения, существования и результативности развития) и достаточными (связь с причинами, основаниями, противоречиями развития).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Внешняя и внутренняя активность человека, регулируемая осознаваемой целью, называется </a:t>
            </a:r>
            <a:r>
              <a:rPr lang="ru-RU" u="sng" dirty="0" smtClean="0"/>
              <a:t>деятельность</a:t>
            </a:r>
            <a:r>
              <a:rPr lang="ru-RU" dirty="0" smtClean="0"/>
              <a:t>. </a:t>
            </a:r>
          </a:p>
          <a:p>
            <a:r>
              <a:rPr lang="ru-RU" dirty="0" smtClean="0"/>
              <a:t>Структура деятельности состоит в цели и мотиве; системе действий и операций, обеспечивающих достижение цели; системе контроля, коррекции действий; оценке результата. </a:t>
            </a:r>
          </a:p>
          <a:p>
            <a:r>
              <a:rPr lang="ru-RU" dirty="0" smtClean="0"/>
              <a:t>В процессе деятельности происходит всестороннее и целостное развитие личности человека, формируется его отношение к окружающему миру. </a:t>
            </a:r>
          </a:p>
          <a:p>
            <a:r>
              <a:rPr lang="ru-RU" dirty="0" smtClean="0"/>
              <a:t>Отношение к окружающему миру неразрывно связано с общением – коммуникацией. </a:t>
            </a:r>
          </a:p>
          <a:p>
            <a:r>
              <a:rPr lang="ru-RU" dirty="0" smtClean="0"/>
              <a:t>Общение – сложный и многоплановый процесс установления и развития контактов между людьми и группами, включающий в себя процессы коммуникации (обмен информацией), интеракции (обмен действиями) и социальной перцепции (восприятие и понимание партнера).</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6408712"/>
          </a:xfrm>
        </p:spPr>
        <p:txBody>
          <a:bodyPr>
            <a:normAutofit fontScale="47500" lnSpcReduction="20000"/>
          </a:bodyPr>
          <a:lstStyle/>
          <a:p>
            <a:pPr algn="ctr">
              <a:buNone/>
            </a:pPr>
            <a:r>
              <a:rPr lang="ru-RU" b="1" dirty="0" smtClean="0"/>
              <a:t>3. Факторы развития личности.</a:t>
            </a:r>
          </a:p>
          <a:p>
            <a:r>
              <a:rPr lang="ru-RU" b="1" dirty="0" smtClean="0"/>
              <a:t>Наследственность</a:t>
            </a:r>
            <a:r>
              <a:rPr lang="ru-RU" dirty="0" smtClean="0"/>
              <a:t> (анатомическое строение, физиологическое функционирование, тип обмена веществ в организме, тип и пластичность нервной системы, динамизм и скорость нервных реакций, безусловные рефлексы) – способность организмов передавать свои признаки и особенности развития потомству. Но существуют биологические свойства, которые отличают одного человека от другого – природные задатки (индивидуальные, генетически закрепленные свойства, определяющие анатомо-физиологическую предрасположенность к различным видам деятельности). Поэтому формирование и развитие личностных качеств человека обусловлено условиями его жизни в обществе, то есть внешними факторами. У человека в процессе общественной жизни и деятельности на основе природных задатков формируются способности – индивидуально-психологические особенности личности, наличие которых обеспечивает успешное выполнение человеком определенных видов трудовой деятельности.</a:t>
            </a:r>
          </a:p>
          <a:p>
            <a:r>
              <a:rPr lang="ru-RU" b="1" dirty="0" smtClean="0"/>
              <a:t>Окружающая среда </a:t>
            </a:r>
            <a:r>
              <a:rPr lang="ru-RU" dirty="0" smtClean="0"/>
              <a:t>– комплекс разнообразных внешних явлений, стихийно действующих на человека:</a:t>
            </a:r>
          </a:p>
          <a:p>
            <a:r>
              <a:rPr lang="ru-RU" dirty="0" smtClean="0"/>
              <a:t>географическая среда (разнообразные природно-климатические условия и ресурсы), </a:t>
            </a:r>
          </a:p>
          <a:p>
            <a:r>
              <a:rPr lang="ru-RU" dirty="0" smtClean="0"/>
              <a:t>социальная среда (государственный строй и политика государства, наука, школа, обучение и воспитание, условия труда и быта, семья, культура и традиции государства, культура, литература, искусство, средства массовой информации), </a:t>
            </a:r>
          </a:p>
          <a:p>
            <a:r>
              <a:rPr lang="ru-RU" dirty="0" smtClean="0"/>
              <a:t>культурная среда (культура общества), </a:t>
            </a:r>
          </a:p>
          <a:p>
            <a:r>
              <a:rPr lang="ru-RU" dirty="0" smtClean="0"/>
              <a:t>среда окружения (семья, родственники, друзья, одноклассники).</a:t>
            </a:r>
          </a:p>
          <a:p>
            <a:r>
              <a:rPr lang="ru-RU" b="1" dirty="0" smtClean="0"/>
              <a:t>Воспитание</a:t>
            </a:r>
            <a:r>
              <a:rPr lang="ru-RU" dirty="0" smtClean="0"/>
              <a:t> – целенаправленный, педагогически организованный процесс формирования качеств и свойств личности, развития ее способностей. Оказывает формирующее влияние на развитие путем специальной тренировки и упражнений, вносит определяющие коррективы в устойчивость природных наследственных особенностей.</a:t>
            </a:r>
          </a:p>
          <a:p>
            <a:r>
              <a:rPr lang="ru-RU" b="1" dirty="0" smtClean="0"/>
              <a:t>Активность</a:t>
            </a:r>
            <a:r>
              <a:rPr lang="ru-RU" dirty="0" smtClean="0"/>
              <a:t> – вид деятельности или деятельность, отличающаяся интенсификацией своих основных характеристик (целенаправленности, мотивации, осознанности, владения способами и приемами действий, эмоциональности), а также наличием таких свойств, как инициативность и ситуативность. Активность личности рассматривается в двух аспектах – физическом и психическом. </a:t>
            </a:r>
          </a:p>
          <a:p>
            <a:r>
              <a:rPr lang="ru-RU" dirty="0" smtClean="0"/>
              <a:t>В итоге результат развития личности зависит от согласованности действия нескольких факторов и, прежде всего, от наследственности, среды, воспитания и активности.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4. Человеческий капитал</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Понятие «человеческий капитал» заключает в себе совокупность компетенций, знаний, умений, навыков для удовлетворения многообразных потребностей человека и общества. </a:t>
            </a:r>
          </a:p>
          <a:p>
            <a:r>
              <a:rPr lang="ru-RU" dirty="0" smtClean="0"/>
              <a:t>Его составляющими являются интеллект, здоровье, знания, качественный и производительный труд и качество жизни. </a:t>
            </a:r>
          </a:p>
          <a:p>
            <a:r>
              <a:rPr lang="ru-RU" dirty="0" smtClean="0"/>
              <a:t>В современном понимании человеческий капитал – это определяющий критерий экономического развития, эффективности экономики и повышения конкурентоспособности. Впервые это понятие было сформулировано Теодором </a:t>
            </a:r>
            <a:r>
              <a:rPr lang="ru-RU" dirty="0" err="1" smtClean="0"/>
              <a:t>Шульцом</a:t>
            </a:r>
            <a:r>
              <a:rPr lang="ru-RU" dirty="0" smtClean="0"/>
              <a:t> в 1961 году (человеческий капитал как совокупность знаний и навыков, которыми обладает человек) и далее развито его последователем </a:t>
            </a:r>
            <a:r>
              <a:rPr lang="ru-RU" dirty="0" err="1" smtClean="0"/>
              <a:t>Гэри</a:t>
            </a:r>
            <a:r>
              <a:rPr lang="ru-RU" dirty="0" smtClean="0"/>
              <a:t> </a:t>
            </a:r>
            <a:r>
              <a:rPr lang="ru-RU" dirty="0" err="1" smtClean="0"/>
              <a:t>Бэккером</a:t>
            </a:r>
            <a:r>
              <a:rPr lang="ru-RU" dirty="0" smtClean="0"/>
              <a:t>, который обосновал эффективность экономического подхода к человеческому поведению. </a:t>
            </a:r>
          </a:p>
          <a:p>
            <a:r>
              <a:rPr lang="ru-RU" dirty="0" smtClean="0"/>
              <a:t>Шестакова, И. Г. Человеческий капитал как ресурс  / И. Г. Шестакова // </a:t>
            </a:r>
            <a:r>
              <a:rPr lang="en-US" dirty="0" smtClean="0"/>
              <a:t>XXI</a:t>
            </a:r>
            <a:r>
              <a:rPr lang="ru-RU" dirty="0" smtClean="0"/>
              <a:t> век: итоги прошлого и проблемы настоящего плюс. – 2014. – № 2 (18). – С. 37-42.</a:t>
            </a:r>
          </a:p>
          <a:p>
            <a:r>
              <a:rPr lang="ru-RU" dirty="0" smtClean="0"/>
              <a:t>Хмелева, Г. А.</a:t>
            </a:r>
            <a:r>
              <a:rPr lang="ru-RU" b="1" dirty="0" smtClean="0"/>
              <a:t> </a:t>
            </a:r>
            <a:r>
              <a:rPr lang="ru-RU" dirty="0" smtClean="0"/>
              <a:t>Человеческий капитал как условие формирования инновационной экономики региона : монография [Текст] / Г. А. Хмелева. – Самара : Изд-во САГМУ, 2012. – 167 с.</a:t>
            </a:r>
          </a:p>
          <a:p>
            <a:r>
              <a:rPr lang="ru-RU" dirty="0" smtClean="0"/>
              <a:t>Человеческий капитал - результат разных видов деятельности человека, которая не может быть делегирована третьим лицам, – получение образования, трудовых навыков и т. д., а затраты на приобретение  знаний и умений расцениваются при этом как инвестиции, формирующие капитал, приносящий впоследствии его владельцу регулярную прибыль в виде более высокого заработка, престижной работы, повышения социального статуса и т. д.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90835"/>
            <a:ext cx="8229600" cy="5865515"/>
          </a:xfrm>
        </p:spPr>
        <p:txBody>
          <a:bodyPr>
            <a:normAutofit fontScale="47500" lnSpcReduction="20000"/>
          </a:bodyPr>
          <a:lstStyle/>
          <a:p>
            <a:r>
              <a:rPr lang="ru-RU" dirty="0" smtClean="0"/>
              <a:t>Механизмом формирования человеческого капитала является инвестирование в человека, то есть целесообразные вложения, способствующие получению и увеличению доходов и производительности труда. </a:t>
            </a:r>
          </a:p>
          <a:p>
            <a:endParaRPr lang="ru-RU" dirty="0" smtClean="0"/>
          </a:p>
          <a:p>
            <a:r>
              <a:rPr lang="ru-RU" dirty="0" smtClean="0"/>
              <a:t>Инвестиции в человеческий капитал повышают квалификацию, способности и производительность труда человека. </a:t>
            </a:r>
          </a:p>
          <a:p>
            <a:endParaRPr lang="ru-RU" dirty="0" smtClean="0"/>
          </a:p>
          <a:p>
            <a:r>
              <a:rPr lang="ru-RU" dirty="0" smtClean="0"/>
              <a:t>Выделяют 3 вида инвестиций в человеческий капитал: </a:t>
            </a:r>
          </a:p>
          <a:p>
            <a:r>
              <a:rPr lang="ru-RU" dirty="0" smtClean="0"/>
              <a:t>- расходы на образование (общее, специальное, формальное, неформальное); </a:t>
            </a:r>
          </a:p>
          <a:p>
            <a:r>
              <a:rPr lang="ru-RU" dirty="0" smtClean="0"/>
              <a:t>- расходы на здравоохранение (профилактика заболеваний, медицинское обслуживание, диетическое питание, улучшение жилищных условий); </a:t>
            </a:r>
          </a:p>
          <a:p>
            <a:r>
              <a:rPr lang="ru-RU" dirty="0" smtClean="0"/>
              <a:t>- расходы на мобильность (миграция с территорий с относительно низкой производительностью на территории с высокой).</a:t>
            </a:r>
          </a:p>
          <a:p>
            <a:endParaRPr lang="ru-RU" dirty="0" smtClean="0"/>
          </a:p>
          <a:p>
            <a:r>
              <a:rPr lang="ru-RU" dirty="0" smtClean="0"/>
              <a:t>Основными компонентами инвестиций в человеческий капитал принято считать способность к работе, здоровье и квалификация. Ряд зарубежных исследователей предлагают рассматривать компонентом инвестиций и затраты, связанные с мотивацией к повышению качества труда. В последнее время множество исследований посвящено расходам на фундаментальные научные разработки как инвестициям в человеческий капитал: помимо создания интеллектуальных новаций в процессе развития науки, формирования новых технологий производства и способов потребления, происходит преобразование человека как субъекта, выступающего носителем новых способностей и потребностей.</a:t>
            </a:r>
          </a:p>
          <a:p>
            <a:r>
              <a:rPr lang="ru-RU" dirty="0" smtClean="0"/>
              <a:t>Корчагин, Ю. А. Широкое понятие человеческого капитала [Электронный ресурс] / Ю. А. Корчагин. – Режим доступа: </a:t>
            </a:r>
            <a:r>
              <a:rPr lang="ru-RU" dirty="0" smtClean="0">
                <a:hlinkClick r:id="rId2"/>
              </a:rPr>
              <a:t>http://www.lerc.ru/?part=articles&amp;art=3&amp;page=22</a:t>
            </a:r>
            <a:r>
              <a:rPr lang="ru-RU" dirty="0" smtClean="0"/>
              <a:t> (дата обращения: 05.01.2019).</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dirty="0" smtClean="0"/>
              <a:t>Человеческий капитал рассматривается как многоуровневая модель развития. </a:t>
            </a:r>
          </a:p>
          <a:p>
            <a:r>
              <a:rPr lang="ru-RU" dirty="0" smtClean="0"/>
              <a:t>Свое начало он берет с познания, поведения, обучения, умений, затем усиливается под воздействием среды и проявляется как коллективное явление – человеческий капитал организации, национальный человеческий капитал, наднациональный человеческий капитал:</a:t>
            </a:r>
          </a:p>
          <a:p>
            <a:r>
              <a:rPr lang="ru-RU" dirty="0" smtClean="0"/>
              <a:t>1-й уровень – </a:t>
            </a:r>
            <a:r>
              <a:rPr lang="ru-RU" b="1" dirty="0" smtClean="0"/>
              <a:t>индивидуальный</a:t>
            </a:r>
            <a:r>
              <a:rPr lang="ru-RU" dirty="0" smtClean="0"/>
              <a:t> (</a:t>
            </a:r>
            <a:r>
              <a:rPr lang="ru-RU" dirty="0" err="1" smtClean="0"/>
              <a:t>индивидуальный</a:t>
            </a:r>
            <a:r>
              <a:rPr lang="ru-RU" dirty="0" smtClean="0"/>
              <a:t> человеческий капитал);</a:t>
            </a:r>
          </a:p>
          <a:p>
            <a:r>
              <a:rPr lang="ru-RU" dirty="0" smtClean="0"/>
              <a:t>2-й уровень – </a:t>
            </a:r>
            <a:r>
              <a:rPr lang="ru-RU" b="1" dirty="0" err="1" smtClean="0"/>
              <a:t>микроуровень</a:t>
            </a:r>
            <a:r>
              <a:rPr lang="ru-RU" b="1" dirty="0" smtClean="0"/>
              <a:t> </a:t>
            </a:r>
            <a:r>
              <a:rPr lang="ru-RU" dirty="0" smtClean="0"/>
              <a:t>(человеческий капитал организации);</a:t>
            </a:r>
          </a:p>
          <a:p>
            <a:r>
              <a:rPr lang="ru-RU" dirty="0" smtClean="0"/>
              <a:t>3-й уровень – </a:t>
            </a:r>
            <a:r>
              <a:rPr lang="ru-RU" b="1" dirty="0" err="1" smtClean="0"/>
              <a:t>мезоуровень</a:t>
            </a:r>
            <a:r>
              <a:rPr lang="ru-RU" dirty="0" smtClean="0"/>
              <a:t> (региональный человеческий капитал);</a:t>
            </a:r>
          </a:p>
          <a:p>
            <a:r>
              <a:rPr lang="ru-RU" dirty="0" smtClean="0"/>
              <a:t>4-й уровень – </a:t>
            </a:r>
            <a:r>
              <a:rPr lang="ru-RU" b="1" dirty="0" err="1" smtClean="0"/>
              <a:t>макроуровень</a:t>
            </a:r>
            <a:r>
              <a:rPr lang="ru-RU" dirty="0" smtClean="0"/>
              <a:t> (национальный человеческий капитал);</a:t>
            </a:r>
          </a:p>
          <a:p>
            <a:r>
              <a:rPr lang="ru-RU" dirty="0" smtClean="0"/>
              <a:t>5-й уровень – </a:t>
            </a:r>
            <a:r>
              <a:rPr lang="ru-RU" b="1" dirty="0" smtClean="0"/>
              <a:t>глобальный</a:t>
            </a:r>
            <a:r>
              <a:rPr lang="ru-RU" dirty="0" smtClean="0"/>
              <a:t> (наднациональный (глобальный) человеческий капитал).</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ru-RU" b="1" dirty="0" smtClean="0"/>
              <a:t>Индивидуальный человеческий капитал </a:t>
            </a:r>
            <a:r>
              <a:rPr lang="ru-RU" dirty="0" smtClean="0"/>
              <a:t>– это накопленный запас знаний, профессиональных навыков индивидуума, позволяющие получать дополнительные доходы и блага и включающие личные качества человека, определяющие их потенциал и значение в обществе или организации. </a:t>
            </a:r>
          </a:p>
          <a:p>
            <a:r>
              <a:rPr lang="ru-RU" dirty="0" smtClean="0"/>
              <a:t>Навыки, приобретаемые человеком, являются формой капитала – индивидуального человеческого капитала. Они приобретаются через преднамеренные инвестиции в образование. Величина человеческого капитала зависит от производства знаний.</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62500" lnSpcReduction="20000"/>
          </a:bodyPr>
          <a:lstStyle/>
          <a:p>
            <a:r>
              <a:rPr lang="ru-RU" b="1" dirty="0" smtClean="0"/>
              <a:t>Человеческий капитал организации </a:t>
            </a:r>
            <a:r>
              <a:rPr lang="ru-RU" dirty="0" smtClean="0"/>
              <a:t>– запас знаний внутри организации для обеспечения инноваций, производительности, качества и компонент (идеи, технологии, ноу-хау, оборудование, научные исследования) для конкурентной борьбы. </a:t>
            </a:r>
          </a:p>
          <a:p>
            <a:r>
              <a:rPr lang="ru-RU" dirty="0" smtClean="0"/>
              <a:t>Человеческий капитал организации создается с помощью сотрудников, их врожденных и приобретенных знаний, навыков, способностей, таланта и компетенций, поэтому он представляет собой совокупную стоимость, которую создают сотрудники компании в соответствии со своими знаниями, умениями, опытом, возможностями, используя ресурсы организации. Человеческий капитал организации создает другие формы капитала и является источником конкурентного преимущества. </a:t>
            </a:r>
          </a:p>
          <a:p>
            <a:r>
              <a:rPr lang="ru-RU" dirty="0" smtClean="0"/>
              <a:t>Выделяются три фактора в достижении конкурентного преимущества: </a:t>
            </a:r>
            <a:r>
              <a:rPr lang="ru-RU" dirty="0" err="1" smtClean="0"/>
              <a:t>инновационность</a:t>
            </a:r>
            <a:r>
              <a:rPr lang="ru-RU" dirty="0" smtClean="0"/>
              <a:t>, качество и стоимость лидерства.</a:t>
            </a:r>
          </a:p>
          <a:p>
            <a:r>
              <a:rPr lang="ru-RU" dirty="0" err="1" smtClean="0"/>
              <a:t>Бухвальд</a:t>
            </a:r>
            <a:r>
              <a:rPr lang="ru-RU" dirty="0" smtClean="0"/>
              <a:t> Е. М., </a:t>
            </a:r>
            <a:r>
              <a:rPr lang="ru-RU" dirty="0" err="1" smtClean="0"/>
              <a:t>Виленский</a:t>
            </a:r>
            <a:r>
              <a:rPr lang="ru-RU" dirty="0" smtClean="0"/>
              <a:t> А. В., </a:t>
            </a:r>
            <a:r>
              <a:rPr lang="ru-RU" dirty="0" err="1" smtClean="0"/>
              <a:t>Мальгина</a:t>
            </a:r>
            <a:r>
              <a:rPr lang="ru-RU" dirty="0" smtClean="0"/>
              <a:t> И. В. Стратегия малого и среднего предпринимательства России до 2030 года: новые перспективы и новые проблемы // Проблемы управления (Минск). 2016. – № 4(61). – С. 42–50.</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b="1" dirty="0" smtClean="0"/>
              <a:t>Региональный человеческий капитал </a:t>
            </a:r>
            <a:r>
              <a:rPr lang="ru-RU" dirty="0" smtClean="0"/>
              <a:t>– запас знаний и навыков населения региона для конкурентоспособности региона и его росту в будущем, основан на общественном сознании, социально-политическом развитии, отражается в высоком уровне образования, профессиональной подготовки, квалификации населения региона. </a:t>
            </a:r>
          </a:p>
          <a:p>
            <a:r>
              <a:rPr lang="ru-RU" dirty="0" smtClean="0"/>
              <a:t>Дефицит регионального человеческого капитала – это фактор сокращения инвестиций в экономику региона и, как следствие, экономический спад, поэтому сохранение высококвалифицированного персонала – одна из проблем удержания регионального человеческого капитала. </a:t>
            </a:r>
          </a:p>
          <a:p>
            <a:r>
              <a:rPr lang="ru-RU" dirty="0" smtClean="0"/>
              <a:t>Формирует рынок динамически конкурентоспособная экономическая среда, которую создают инновационные регионы. </a:t>
            </a:r>
          </a:p>
          <a:p>
            <a:r>
              <a:rPr lang="ru-RU" dirty="0" smtClean="0"/>
              <a:t>Наличие региональных активов знаний обеспечивает </a:t>
            </a:r>
            <a:r>
              <a:rPr lang="ru-RU" dirty="0" err="1" smtClean="0"/>
              <a:t>инновационность</a:t>
            </a:r>
            <a:r>
              <a:rPr lang="ru-RU" dirty="0" smtClean="0"/>
              <a:t> региона.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85000" lnSpcReduction="10000"/>
          </a:bodyPr>
          <a:lstStyle/>
          <a:p>
            <a:r>
              <a:rPr lang="ru-RU" b="1" dirty="0" smtClean="0"/>
              <a:t>Национальный человеческий капитал </a:t>
            </a:r>
            <a:r>
              <a:rPr lang="ru-RU" dirty="0" smtClean="0"/>
              <a:t>– человеческий капитал страны, часть инновационных трудовых ресурсов, конкурентоспособные и высокопроизводительные знания, инновационная система, интеллектуальный капитал и инновационные технологии во всех сферах жизнедеятельности и экономики, являющийся основной частью ее национального богатства. </a:t>
            </a:r>
          </a:p>
          <a:p>
            <a:r>
              <a:rPr lang="ru-RU" dirty="0" smtClean="0"/>
              <a:t>Величина национального человеческого капитала – это сумма человеческого капитала всех людей. </a:t>
            </a:r>
          </a:p>
          <a:p>
            <a:r>
              <a:rPr lang="ru-RU" dirty="0" smtClean="0"/>
              <a:t>Национальный человеческий капитал является главным фактором развития экономики и общества.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1. Вызовы современного общества.</a:t>
            </a:r>
          </a:p>
          <a:p>
            <a:r>
              <a:rPr lang="ru-RU" dirty="0" smtClean="0"/>
              <a:t>2. Личность. Структура личности.</a:t>
            </a:r>
          </a:p>
          <a:p>
            <a:r>
              <a:rPr lang="ru-RU" dirty="0" smtClean="0"/>
              <a:t>3. Факторы развития личности.</a:t>
            </a:r>
          </a:p>
          <a:p>
            <a:r>
              <a:rPr lang="ru-RU" dirty="0" smtClean="0"/>
              <a:t>4. Человеческий капитал.</a:t>
            </a:r>
          </a:p>
          <a:p>
            <a:r>
              <a:rPr lang="ru-RU" dirty="0" smtClean="0"/>
              <a:t>5. Потенциал личности.</a:t>
            </a:r>
          </a:p>
          <a:p>
            <a:r>
              <a:rPr lang="ru-RU" dirty="0" smtClean="0"/>
              <a:t>6. Ресурсы человека.</a:t>
            </a:r>
          </a:p>
          <a:p>
            <a:r>
              <a:rPr lang="ru-RU" dirty="0" smtClean="0"/>
              <a:t>7. «Я как проект!»</a:t>
            </a:r>
          </a:p>
          <a:p>
            <a:r>
              <a:rPr lang="ru-RU" dirty="0" smtClean="0"/>
              <a:t>8. Жизненная стратегия личности в современном обществе.</a:t>
            </a:r>
          </a:p>
          <a:p>
            <a:endParaRPr lang="ru-RU" dirty="0" smtClean="0"/>
          </a:p>
          <a:p>
            <a:endParaRPr lang="ru-RU" dirty="0" smtClean="0"/>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b="1" dirty="0" smtClean="0"/>
              <a:t>Наднациональный (глобальный) человеческий капитал </a:t>
            </a:r>
            <a:r>
              <a:rPr lang="ru-RU" dirty="0" smtClean="0"/>
              <a:t>– сочетание образования, опыта, личных качеств и компетенций, которые представлены рабочей силой мира, способствующих развитию мировой экономики. </a:t>
            </a:r>
          </a:p>
          <a:p>
            <a:r>
              <a:rPr lang="ru-RU" dirty="0" smtClean="0"/>
              <a:t>Понятие «рабочей силы» в качестве важных активов, экономической ценности, приводит к политике развития международными организациями менее развитых стран. </a:t>
            </a:r>
          </a:p>
          <a:p>
            <a:r>
              <a:rPr lang="ru-RU" dirty="0" smtClean="0"/>
              <a:t>Концепция глобального человеческого капитала сравнивает и оценивает показатели количественных значений рабочей силы в разных странах. </a:t>
            </a:r>
          </a:p>
          <a:p>
            <a:r>
              <a:rPr lang="ru-RU" dirty="0" smtClean="0"/>
              <a:t>Глобализация экономики формирует наднациональный, глобальный уровень развития человеческого капитала. </a:t>
            </a:r>
          </a:p>
          <a:p>
            <a:r>
              <a:rPr lang="ru-RU" dirty="0" smtClean="0"/>
              <a:t>Глобализация человеческого капитала стимулирует организации к инновациям, преобразованиям практики управления человеческим капиталом.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7500" lnSpcReduction="20000"/>
          </a:bodyPr>
          <a:lstStyle/>
          <a:p>
            <a:r>
              <a:rPr lang="ru-RU" dirty="0" smtClean="0"/>
              <a:t>Формирование человеческого капитала может быть осуществлено путем инвестиций в образование, здравоохранение, укрепление условий жизни, гражданских прав. Выгоды от образования и других форм инвестиций в человеческий капитал могут иметь как финансовый, так и моральный  характер: более высокие заработки в будущем, широкий доступ к перспективной работе, высокий престиж профессии.</a:t>
            </a:r>
          </a:p>
          <a:p>
            <a:r>
              <a:rPr lang="ru-RU" dirty="0" smtClean="0"/>
              <a:t>Затраты на инвестиции в человеческий капитал включают:  прямые  (плата за обучение и другие расходы на образование, смена места жительства и работы); косвенные или альтернативные издержки  (упущенные заработки); моральный ущерб.</a:t>
            </a:r>
          </a:p>
          <a:p>
            <a:r>
              <a:rPr lang="ru-RU" dirty="0" smtClean="0"/>
              <a:t>Инвестиции в человеческий капитал имеют ряд особенностей:</a:t>
            </a:r>
          </a:p>
          <a:p>
            <a:r>
              <a:rPr lang="ru-RU" dirty="0" smtClean="0"/>
              <a:t>1. Отдача от инвестиций в человеческий капитал зависит от продолжительности трудоспособного периода. </a:t>
            </a:r>
          </a:p>
          <a:p>
            <a:r>
              <a:rPr lang="ru-RU" dirty="0" smtClean="0"/>
              <a:t>2. Человеческий капитал способен накапливаться и умножаться. </a:t>
            </a:r>
          </a:p>
          <a:p>
            <a:r>
              <a:rPr lang="ru-RU" dirty="0" smtClean="0"/>
              <a:t>3. Доходность человеческого капитала повышается до ограниченного верхней границей активного трудоспособного возраста предела, а потом снижается.</a:t>
            </a:r>
          </a:p>
          <a:p>
            <a:r>
              <a:rPr lang="ru-RU" dirty="0" smtClean="0"/>
              <a:t>4. Обоюдный множительный эффект: в процессе обучения улучшаются и возрастают способности и у обучаемого, и у того, кто обучает.</a:t>
            </a:r>
          </a:p>
          <a:p>
            <a:r>
              <a:rPr lang="ru-RU" dirty="0" smtClean="0"/>
              <a:t>5. Вложениями в человеческий капитал считаются только общественно целесообразные и экономически необходимые. </a:t>
            </a:r>
          </a:p>
          <a:p>
            <a:r>
              <a:rPr lang="ru-RU" dirty="0" smtClean="0"/>
              <a:t>6. Виды и характер вложений обусловлены историческими, национальными и культурными особенностями и традициями.</a:t>
            </a:r>
          </a:p>
          <a:p>
            <a:r>
              <a:rPr lang="ru-RU" dirty="0" smtClean="0"/>
              <a:t>7. Инвестиции в человеческий капитал являются наиболее выгодными с точки зрения отдельного человека и с точки зрения всего общества.</a:t>
            </a:r>
          </a:p>
          <a:p>
            <a:r>
              <a:rPr lang="ru-RU" dirty="0" smtClean="0"/>
              <a:t>Источниками инвестиций в человеческий капитал может быть государство (федеральное, региональное, муниципальное), негосударственные общественные фонды и организации, отдельные фирмы, международные фонды и организации, а также образовательные учреждения.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5. Потенциал личности</a:t>
            </a:r>
            <a:endParaRPr lang="ru-RU" dirty="0"/>
          </a:p>
        </p:txBody>
      </p:sp>
      <p:sp>
        <p:nvSpPr>
          <p:cNvPr id="3" name="Содержимое 2"/>
          <p:cNvSpPr>
            <a:spLocks noGrp="1"/>
          </p:cNvSpPr>
          <p:nvPr>
            <p:ph idx="1"/>
          </p:nvPr>
        </p:nvSpPr>
        <p:spPr>
          <a:xfrm>
            <a:off x="457200" y="1268760"/>
            <a:ext cx="8229600" cy="5400600"/>
          </a:xfrm>
        </p:spPr>
        <p:txBody>
          <a:bodyPr>
            <a:normAutofit fontScale="40000" lnSpcReduction="20000"/>
          </a:bodyPr>
          <a:lstStyle/>
          <a:p>
            <a:r>
              <a:rPr lang="ru-RU" b="1" dirty="0" smtClean="0"/>
              <a:t>Потенциал</a:t>
            </a:r>
            <a:r>
              <a:rPr lang="ru-RU" dirty="0" smtClean="0"/>
              <a:t> – это набор характеристик сотрудника, которые прогнозируют его успешность в решении  новых для него профессиональных задач в среднесрочной и долгосрочной перспективе. Это соотношение свойственных сотруднику качеств и требований должности в будущем с учетом возможностей личностного роста и препятствий к нему в долгосрочном периоде.</a:t>
            </a:r>
          </a:p>
          <a:p>
            <a:r>
              <a:rPr lang="ru-RU" dirty="0" smtClean="0"/>
              <a:t>В определение потенциальности входят параметры:</a:t>
            </a:r>
          </a:p>
          <a:p>
            <a:r>
              <a:rPr lang="ru-RU" b="1" dirty="0" smtClean="0"/>
              <a:t>Осознание себя. </a:t>
            </a:r>
            <a:r>
              <a:rPr lang="ru-RU" dirty="0" smtClean="0"/>
              <a:t>Человек адекватно оценивает свои сильные стороны и зоны роста, открыт к обратной связи, запрашивает ее. Критику воспринимает конструктивно, замечания руководителя переводит в задачи.</a:t>
            </a:r>
          </a:p>
          <a:p>
            <a:r>
              <a:rPr lang="ru-RU" b="1" dirty="0" smtClean="0"/>
              <a:t>Ориентация на результат.</a:t>
            </a:r>
            <a:r>
              <a:rPr lang="ru-RU" dirty="0" smtClean="0"/>
              <a:t> Сотрудник фокусирует себя на целях компании, бизнеса. Мыслит стратегически – планирует работу таким образом, чтобы шаг за шагом прийти к результату. Сотрудники, ориентированные на результат, – это системные и структурированные люди, у них есть план и прописаны задачи. Руководители, ориентированные на результат, ведут команду, мотивируют их, помогают достичь целей.</a:t>
            </a:r>
          </a:p>
          <a:p>
            <a:r>
              <a:rPr lang="ru-RU" b="1" dirty="0" smtClean="0"/>
              <a:t>Готовность к изменениям. </a:t>
            </a:r>
            <a:r>
              <a:rPr lang="ru-RU" dirty="0" smtClean="0"/>
              <a:t>Эти люди любят эксперименты, а риск воспринимают как новые возможности. Сотрудники, которые умеют принимать правила компании, при этом предлагать оптимизацию и вносить новые идеи – являются огромным ресурсом. Предлагая новое, они готовы к сопротивлению и неприятию со стороны руководителей, коллег, подчиненных. При этом потенциальные сотрудники воспринимают сопротивление не как конфликт, а как диалог. Они готовы аргументировать свою позицию, имеют доказательную базу, либо видение.</a:t>
            </a:r>
          </a:p>
          <a:p>
            <a:r>
              <a:rPr lang="ru-RU" b="1" dirty="0" smtClean="0"/>
              <a:t>Социальная адаптивность. </a:t>
            </a:r>
            <a:r>
              <a:rPr lang="ru-RU" dirty="0" smtClean="0"/>
              <a:t>Навыки эмоционального интеллекта играют огромное значение в карьерном и профессиональном росте. Люди с высоким индексом социальной адаптивности обладают набором поведенческих паттернов, которые делают их «удобными» и комфортными в команде. Они умеют ловко координировать социальные потоки, договариваться. Они легко сходятся с любыми коллегами, адаптируются к разным условиям работы, к новым правилам игры. Социально адаптивные сотрудники умеют управлять конфликтами – не избегают их, не замалчивают сложности, не провоцируют открытые конфликты сами. С уважением относятся к себе и коллегам.</a:t>
            </a:r>
          </a:p>
          <a:p>
            <a:r>
              <a:rPr lang="ru-RU" b="1" dirty="0" smtClean="0"/>
              <a:t>Интеллектуальный потенциал. </a:t>
            </a:r>
            <a:r>
              <a:rPr lang="ru-RU" dirty="0" smtClean="0"/>
              <a:t>Сотрудники с высоким интеллектуальным потенциалом любознательны и любопытны. Они глубоко проникают в проблемы, доходят до самой сути. Умеют переводить со сложного языка на простой и понятный. Обладают навыком раскладывать комплексные проблемы на понятные задачи и решать их. Они находят общности и параллели, понимают причинно-следственные связи.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Работа по оценке потенциала – это системная деятельность, специалист, который занимается оценкой должен обладать навыками анализа и уметь структурировать информацию.</a:t>
            </a:r>
          </a:p>
          <a:p>
            <a:r>
              <a:rPr lang="ru-RU" dirty="0" smtClean="0"/>
              <a:t>Начать можно с простого – с изучения себя – и пройти матрицу «Окно </a:t>
            </a:r>
            <a:r>
              <a:rPr lang="ru-RU" dirty="0" err="1" smtClean="0"/>
              <a:t>Джохари</a:t>
            </a:r>
            <a:r>
              <a:rPr lang="ru-RU" dirty="0" smtClean="0"/>
              <a:t>». «Окно </a:t>
            </a:r>
            <a:r>
              <a:rPr lang="ru-RU" dirty="0" err="1" smtClean="0"/>
              <a:t>Джохари</a:t>
            </a:r>
            <a:r>
              <a:rPr lang="ru-RU" dirty="0" smtClean="0"/>
              <a:t>» представляет собой таблицу или квадрат, разделенный на четыре части, каждая из которых – часть информации о человеке, передаваемая во время общения. Этот тест показывает, насколько хорошо человек знает самого себя, и помогает понять, как к нему относятся окружающие. Во всем мире этот тест известен как один из способов познать себя, наладить общение с близкими или улучшить понимание в коллективе. </a:t>
            </a:r>
          </a:p>
          <a:p>
            <a:r>
              <a:rPr lang="ru-RU" dirty="0" smtClean="0"/>
              <a:t> </a:t>
            </a:r>
          </a:p>
          <a:p>
            <a:r>
              <a:rPr lang="ru-RU" dirty="0" smtClean="0"/>
              <a:t>Какой 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lvl="0"/>
            <a:r>
              <a:rPr lang="ru-RU" b="1" dirty="0" smtClean="0"/>
              <a:t>Квадрат № 1 </a:t>
            </a:r>
            <a:r>
              <a:rPr lang="ru-RU" dirty="0" smtClean="0"/>
              <a:t>– под названием </a:t>
            </a:r>
            <a:r>
              <a:rPr lang="ru-RU" b="1" dirty="0" smtClean="0"/>
              <a:t>«Открытое» </a:t>
            </a:r>
            <a:r>
              <a:rPr lang="ru-RU" dirty="0" smtClean="0"/>
              <a:t>– содержит информацию о человеке, известную как ему самому, так и другим. Когда люди обмениваются информацией и понимают друг друга, их взаимоотношения улучшаются. Чем больше площадь этого квадрата, тем больше информации об индивидууме известно, тем эффективнее, продуктивнее и </a:t>
            </a:r>
            <a:r>
              <a:rPr lang="ru-RU" dirty="0" err="1" smtClean="0"/>
              <a:t>взаимовыгоднее</a:t>
            </a:r>
            <a:r>
              <a:rPr lang="ru-RU" dirty="0" smtClean="0"/>
              <a:t> будут отношения между людьми. </a:t>
            </a:r>
          </a:p>
          <a:p>
            <a:pPr lvl="0"/>
            <a:r>
              <a:rPr lang="ru-RU" b="1" dirty="0" smtClean="0"/>
              <a:t>Квадрат № 2 </a:t>
            </a:r>
            <a:r>
              <a:rPr lang="ru-RU" dirty="0" smtClean="0"/>
              <a:t>называется </a:t>
            </a:r>
            <a:r>
              <a:rPr lang="ru-RU" b="1" dirty="0" smtClean="0"/>
              <a:t>«Слепое пятно» </a:t>
            </a:r>
            <a:r>
              <a:rPr lang="ru-RU" dirty="0" smtClean="0"/>
              <a:t>и включает информацию, известную другим, но неизвестную самому индивидууму. Чем больше площадь этого квадрата, тем сложнее достигнуть взаимопонимания. </a:t>
            </a:r>
          </a:p>
          <a:p>
            <a:pPr lvl="0"/>
            <a:r>
              <a:rPr lang="ru-RU" b="1" dirty="0" smtClean="0"/>
              <a:t>Квадрат № 3 </a:t>
            </a:r>
            <a:r>
              <a:rPr lang="ru-RU" dirty="0" smtClean="0"/>
              <a:t>называется </a:t>
            </a:r>
            <a:r>
              <a:rPr lang="ru-RU" b="1" dirty="0" smtClean="0"/>
              <a:t>«Скрытое» </a:t>
            </a:r>
            <a:r>
              <a:rPr lang="ru-RU" dirty="0" smtClean="0"/>
              <a:t>и включает информацию о себе, т. е. известную индивидууму, но неизвестную другим. Это затрудняет общение, поскольку дает односторонние преимущества индивидууму, позволяет скрыть негативную информацию от окружающих. Есть информация, которой люди не спешат обмениваться просто потому, что не считают ее важной, но гораздо чаще информация не распространяется из-за желания получить таким образом влияние или приобрести контроль над ситуацией. </a:t>
            </a:r>
          </a:p>
          <a:p>
            <a:pPr lvl="0"/>
            <a:r>
              <a:rPr lang="ru-RU" b="1" dirty="0" smtClean="0"/>
              <a:t>Квадрат № 4 </a:t>
            </a:r>
            <a:r>
              <a:rPr lang="ru-RU" dirty="0" smtClean="0"/>
              <a:t>– </a:t>
            </a:r>
            <a:r>
              <a:rPr lang="ru-RU" b="1" dirty="0" smtClean="0"/>
              <a:t>«Неизвестное» </a:t>
            </a:r>
            <a:r>
              <a:rPr lang="ru-RU" dirty="0" smtClean="0"/>
              <a:t>– содержит информацию, неизвестную ни индивидууму, ни окружающим. Именно за счет сокращения его площади при желании можно повысить эффективность коммуникаций. </a:t>
            </a:r>
          </a:p>
          <a:p>
            <a:r>
              <a:rPr lang="ru-RU" dirty="0" smtClean="0"/>
              <a:t>В процессе своей жизни человек, как правило, стремится расширить открытую зону и сузить остальные. Это позволяет ему быть более гибким и свободным, поскольку разнообразные занятия требуют различных качеств для успешной реализации.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6. Ресурсы человека</a:t>
            </a:r>
            <a:r>
              <a:rPr lang="ru-RU" dirty="0" smtClean="0"/>
              <a:t/>
            </a:r>
            <a:br>
              <a:rPr lang="ru-RU" dirty="0" smtClean="0"/>
            </a:br>
            <a:endParaRPr lang="ru-RU" dirty="0"/>
          </a:p>
        </p:txBody>
      </p:sp>
      <p:sp>
        <p:nvSpPr>
          <p:cNvPr id="3" name="Содержимое 2"/>
          <p:cNvSpPr>
            <a:spLocks noGrp="1"/>
          </p:cNvSpPr>
          <p:nvPr>
            <p:ph idx="1"/>
          </p:nvPr>
        </p:nvSpPr>
        <p:spPr>
          <a:xfrm>
            <a:off x="457200" y="980728"/>
            <a:ext cx="8229600" cy="5544616"/>
          </a:xfrm>
        </p:spPr>
        <p:txBody>
          <a:bodyPr>
            <a:normAutofit fontScale="47500" lnSpcReduction="20000"/>
          </a:bodyPr>
          <a:lstStyle/>
          <a:p>
            <a:r>
              <a:rPr lang="ru-RU" b="1" i="1" dirty="0" smtClean="0"/>
              <a:t>Объективные ресурсы</a:t>
            </a:r>
            <a:endParaRPr lang="ru-RU" b="1" dirty="0" smtClean="0"/>
          </a:p>
          <a:p>
            <a:r>
              <a:rPr lang="ru-RU" dirty="0" smtClean="0"/>
              <a:t>Объекты, которыми человек обладает. Объективные ресурсы, могут быть разделены на материальные (доход, дом, транспорт, одежда и др.) и нематериальные (информация, социальные связи). Часть материальных ресурсов может принадлежать семье и передаваться по наследству, другая часть ресурсов является результатом деятельности индивидуума</a:t>
            </a:r>
          </a:p>
          <a:p>
            <a:r>
              <a:rPr lang="ru-RU" b="1" i="1" dirty="0" smtClean="0"/>
              <a:t>Социальные ресурсы</a:t>
            </a:r>
            <a:endParaRPr lang="ru-RU" b="1" dirty="0" smtClean="0"/>
          </a:p>
          <a:p>
            <a:r>
              <a:rPr lang="ru-RU" dirty="0" smtClean="0"/>
              <a:t>Социальные статусы, которые обеспечивают доступ к остальным ресурсам (должность, звание, имидж, позиция в обществе). Эти ресурсы формируются в процессе взаимодействия с социумом на разных этапах жизненного пути: в процессе обучения (посещение образовательных учреждений), в ходе профессиональной деятельности, неформального общения. Для формирования данных ресурсов требуется достаточно продолжительное время</a:t>
            </a:r>
          </a:p>
          <a:p>
            <a:r>
              <a:rPr lang="ru-RU" b="1" i="1" dirty="0" smtClean="0"/>
              <a:t>Личностные ресурсы</a:t>
            </a:r>
            <a:endParaRPr lang="ru-RU" b="1" dirty="0" smtClean="0"/>
          </a:p>
          <a:p>
            <a:r>
              <a:rPr lang="ru-RU" dirty="0" smtClean="0"/>
              <a:t>Персональные характеристики индивидуума (оптимизм, жизнестойкость) являются фундаментальными компонентами, играют первостепенную роль в процессе </a:t>
            </a:r>
            <a:r>
              <a:rPr lang="ru-RU" dirty="0" err="1" smtClean="0"/>
              <a:t>целеполагания</a:t>
            </a:r>
            <a:r>
              <a:rPr lang="ru-RU" dirty="0" smtClean="0"/>
              <a:t>; без них не возможно получение результата</a:t>
            </a:r>
          </a:p>
          <a:p>
            <a:r>
              <a:rPr lang="ru-RU" b="1" i="1" dirty="0" smtClean="0"/>
              <a:t>Энергетические</a:t>
            </a:r>
            <a:endParaRPr lang="ru-RU" b="1" dirty="0" smtClean="0"/>
          </a:p>
          <a:p>
            <a:r>
              <a:rPr lang="ru-RU" dirty="0" smtClean="0"/>
              <a:t>Ресурсы, наличие и правильное распределение которых способствует приобретению других ресурсов (время, деньги и знания). Время и деньги являются универсальными</a:t>
            </a:r>
            <a:r>
              <a:rPr lang="ru-RU" i="1" dirty="0" smtClean="0"/>
              <a:t> </a:t>
            </a:r>
            <a:r>
              <a:rPr lang="ru-RU" dirty="0" smtClean="0"/>
              <a:t>ресурсами, которые можно конвертировать в любые другие. Например, можно потратить время, чтобы приобрести какие-то знания, навыки, или заработать деньги, а можно потратить деньги и нанять себе помощника, сэкономив таким образом свое время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dirty="0" smtClean="0"/>
              <a:t>Ресурсы могут пребывать в двух состояниях: актуальном и потенциальном. </a:t>
            </a:r>
          </a:p>
          <a:p>
            <a:r>
              <a:rPr lang="ru-RU" dirty="0" smtClean="0"/>
              <a:t>Актуальные – это те ресурсы личности, которые увеличивают вероятность преодоления трудностей и реализацию поставленных целей, практически являясь «сильной стороной» личности. </a:t>
            </a:r>
          </a:p>
          <a:p>
            <a:r>
              <a:rPr lang="ru-RU" dirty="0" smtClean="0"/>
              <a:t>Потенциальные личные ресурсы – это качества, имеющиеся у человека, но невостребованные в данной ситуации, не соответствующие реалиям внешней среды. </a:t>
            </a:r>
          </a:p>
          <a:p>
            <a:r>
              <a:rPr lang="ru-RU" dirty="0" smtClean="0"/>
              <a:t>Например, если вы работаете в международной фармацевтической компании, имеющей тесные партнерские связи с европейскими фирмами, тогда знание английского языка – это ваш актуальный ресурс. Умение хорошо готовить – для вашей работы является вашим потенциальным ресурсом, который может быть задействован в будущем, но не в данной компании.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Эффективное управление ресурсами предполагает:</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lvl="0"/>
            <a:r>
              <a:rPr lang="ru-RU" b="1" dirty="0" smtClean="0"/>
              <a:t>концентрацию ресурсов </a:t>
            </a:r>
            <a:r>
              <a:rPr lang="ru-RU" dirty="0" smtClean="0"/>
              <a:t>на жизненно важных целях и своей мечте. Это означает определение приоритетов в расходовании дефицитных ресурсов (например, финансов и времени);</a:t>
            </a:r>
          </a:p>
          <a:p>
            <a:pPr lvl="0"/>
            <a:r>
              <a:rPr lang="ru-RU" b="1" dirty="0" smtClean="0"/>
              <a:t>накопление ресурсов </a:t>
            </a:r>
            <a:r>
              <a:rPr lang="ru-RU" dirty="0" smtClean="0"/>
              <a:t>посредством использования собственного опыта и заимствования внешних ресурсов. Каждый успех или неудача – это возможность для обучения и получения нового знания. Заимствование предполагает накопление ресурсов посредством совместной деятельности, сотрудничества и других способов кооперации;</a:t>
            </a:r>
          </a:p>
          <a:p>
            <a:pPr lvl="0"/>
            <a:r>
              <a:rPr lang="ru-RU" b="1" dirty="0" smtClean="0"/>
              <a:t>сохранение ресурсов</a:t>
            </a:r>
            <a:r>
              <a:rPr lang="ru-RU" dirty="0" smtClean="0"/>
              <a:t>. Стремление сохранить и приумножить ресурсы является мощным </a:t>
            </a:r>
            <a:r>
              <a:rPr lang="ru-RU" dirty="0" err="1" smtClean="0"/>
              <a:t>мотиватором</a:t>
            </a:r>
            <a:r>
              <a:rPr lang="ru-RU" dirty="0" smtClean="0"/>
              <a:t> личности. Принципы сохранения ресурсов (С. </a:t>
            </a:r>
            <a:r>
              <a:rPr lang="ru-RU" dirty="0" err="1" smtClean="0"/>
              <a:t>Хобфолл</a:t>
            </a:r>
            <a:r>
              <a:rPr lang="ru-RU" dirty="0" smtClean="0"/>
              <a:t>): предотвращение потери ресурсов, инвестирование, обеспечение доступности.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0000" lnSpcReduction="20000"/>
          </a:bodyPr>
          <a:lstStyle/>
          <a:p>
            <a:r>
              <a:rPr lang="ru-RU" dirty="0" smtClean="0"/>
              <a:t>По мнению С. </a:t>
            </a:r>
            <a:r>
              <a:rPr lang="ru-RU" dirty="0" err="1" smtClean="0"/>
              <a:t>Хобфолла</a:t>
            </a:r>
            <a:r>
              <a:rPr lang="ru-RU" dirty="0" smtClean="0"/>
              <a:t>, гораздо сложнее предотвратить потерю ресурсов, чем приобрести новые ресурсы. Так, установить новые социальные контакты, особенно используя возможности социальных сетей, совсем не сложно. Однако чтобы сохранить контакты, потребуются достаточные усилия. Да и «качество» старых друзей несопоставимо выше. Потеря значимого ресурса приводит к потере других, запуская нисходящую воронку потерь. Потеря работы может привести к потере статуса, дохода, социальных контактов и т. д.</a:t>
            </a:r>
          </a:p>
          <a:p>
            <a:r>
              <a:rPr lang="ru-RU" dirty="0" smtClean="0"/>
              <a:t>Чем ощутимее потери, тем значимость приобретений играет большую роль для снижения стресса, то есть происходит мобилизация ресурсов и возрастает вероятность их приобретения.</a:t>
            </a:r>
          </a:p>
          <a:p>
            <a:r>
              <a:rPr lang="ru-RU" dirty="0" smtClean="0"/>
              <a:t>Необходимо инвестировать в поддержание качества жизни и личного благополучия с целью приобретения ресурсов и предотвращения потерь. </a:t>
            </a:r>
            <a:r>
              <a:rPr lang="ru-RU" dirty="0" err="1" smtClean="0"/>
              <a:t>Недостижение</a:t>
            </a:r>
            <a:r>
              <a:rPr lang="ru-RU" dirty="0" smtClean="0"/>
              <a:t> целей связано либо с нехваткой ресурсов, либо с неумением или нежеланием ими воспользоваться. Иногда чрезмерная концентрация на сохранении ресурсов приводит к неспособности инвестирования для прекращения потерь.</a:t>
            </a:r>
          </a:p>
          <a:p>
            <a:r>
              <a:rPr lang="ru-RU" dirty="0" smtClean="0"/>
              <a:t>Необходимо инвестировать в ключевые ресурсы</a:t>
            </a:r>
            <a:r>
              <a:rPr lang="ru-RU" i="1" dirty="0" smtClean="0"/>
              <a:t> </a:t>
            </a:r>
            <a:r>
              <a:rPr lang="ru-RU" dirty="0" smtClean="0"/>
              <a:t>(знание, навыки, имидж, связи), которые способствуют достижению целей, но при этом их трудно скопировать или отнять; в свое развитие и в то, чтобы приобрести новые ресурсы, такие, которые будут генерировать новые ресурсы сами по себе.</a:t>
            </a:r>
          </a:p>
          <a:p>
            <a:r>
              <a:rPr lang="ru-RU" dirty="0" smtClean="0"/>
              <a:t>Семья, социальное окружение, учебные заведения являются важнейшими детерминантами, обуславливающими социальное положение человека в обществе и условиями для обеспечения доступа к необходимым ресурсам. В наиболее выгодном положении находятся те, кто имеет доступ к ресурсам в силу своего рождения. Имеющиеся ресурсы способствуют их дальнейшему приобретению (знание иностранного одного языка позволяет быстро освоить второй иностранный язык), тогда как недостаток ресурсов может способствовать их дальнейшей потере (недостаток волевых качеств, финансовых средств для ведения здорового образа жизни и профилактики заболевания может привести к обострению хронических заболеваний и развитию новых болезней).</a:t>
            </a:r>
          </a:p>
          <a:p>
            <a:r>
              <a:rPr lang="ru-RU" dirty="0" smtClean="0"/>
              <a:t>Личностные ресурсы – персональные характеристики индивидуума, позволяющие достигать поставленных целей. Сильные стороны личности – это ресурсы личности, способствующие эффективному достижению цели и находящиеся в актуализированном состоянии. </a:t>
            </a:r>
          </a:p>
          <a:p>
            <a:r>
              <a:rPr lang="ru-RU" dirty="0" smtClean="0"/>
              <a:t>Компетенции – навыки и умения, способствующие эффективному управлению ресурсами в условиях неопределенности среды для реализации намеченных целей; позволяют генерировать новые ресурсы сами по себе.</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7. Я как проект!</a:t>
            </a:r>
            <a:endParaRPr lang="ru-RU" dirty="0"/>
          </a:p>
        </p:txBody>
      </p:sp>
      <p:sp>
        <p:nvSpPr>
          <p:cNvPr id="3" name="Содержимое 2"/>
          <p:cNvSpPr>
            <a:spLocks noGrp="1"/>
          </p:cNvSpPr>
          <p:nvPr>
            <p:ph idx="1"/>
          </p:nvPr>
        </p:nvSpPr>
        <p:spPr/>
        <p:txBody>
          <a:bodyPr>
            <a:normAutofit fontScale="62500" lnSpcReduction="20000"/>
          </a:bodyPr>
          <a:lstStyle/>
          <a:p>
            <a:pPr algn="r"/>
            <a:r>
              <a:rPr lang="ru-RU" i="1" dirty="0" smtClean="0"/>
              <a:t>«Человек есть не что иное, как проект самого себя» </a:t>
            </a:r>
          </a:p>
          <a:p>
            <a:pPr algn="r"/>
            <a:r>
              <a:rPr lang="ru-RU" i="1" dirty="0" smtClean="0"/>
              <a:t>Жан-Поль Сартр  </a:t>
            </a:r>
          </a:p>
          <a:p>
            <a:endParaRPr lang="ru-RU" dirty="0" smtClean="0"/>
          </a:p>
          <a:p>
            <a:r>
              <a:rPr lang="ru-RU" dirty="0" smtClean="0"/>
              <a:t>Чтобы перейти к более интересной и желаемой жизни, необходимо осознать тот факт, что вы и есть ваш проект и вы – генеральный директор своей жизни. Получить от жизни карьерный рост, успешный бизнес, финансовую независимость или другие какие-то, свои, жизненные ценности возможность есть всегда. </a:t>
            </a:r>
          </a:p>
          <a:p>
            <a:r>
              <a:rPr lang="ru-RU" dirty="0" smtClean="0"/>
              <a:t>Человек идет к конкретной цели и предпринимает необходимые действия на пути. Прилагая усилия, он воплощает свои желания. Став для себя генеральным директором, вы должны понять, что у вас уже есть основные ресурсы для достижения результата, вам лишь надо заставить их работать на вас. Эти ресурсы являются вашими подчиненными: уверенность, целеустремленность, энергия, время, деньги, сосредоточенность.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762000" y="214313"/>
            <a:ext cx="8181975" cy="623887"/>
          </a:xfrm>
        </p:spPr>
        <p:txBody>
          <a:bodyPr anchor="b" anchorCtr="0">
            <a:normAutofit fontScale="90000"/>
          </a:bodyPr>
          <a:lstStyle/>
          <a:p>
            <a:pPr eaLnBrk="1" hangingPunct="1">
              <a:defRPr/>
            </a:pPr>
            <a:r>
              <a:rPr lang="ru-RU" sz="3600" dirty="0" smtClean="0">
                <a:latin typeface="Times New Roman" pitchFamily="18" charset="0"/>
                <a:cs typeface="Times New Roman" pitchFamily="18" charset="0"/>
              </a:rPr>
              <a:t>1. Вызовы современного общества</a:t>
            </a:r>
          </a:p>
        </p:txBody>
      </p:sp>
      <p:sp>
        <p:nvSpPr>
          <p:cNvPr id="8195" name="Rectangle 3"/>
          <p:cNvSpPr>
            <a:spLocks noGrp="1" noChangeArrowheads="1"/>
          </p:cNvSpPr>
          <p:nvPr>
            <p:ph type="body" idx="4294967295"/>
          </p:nvPr>
        </p:nvSpPr>
        <p:spPr>
          <a:xfrm>
            <a:off x="457200" y="914400"/>
            <a:ext cx="8458200" cy="5943600"/>
          </a:xfrm>
        </p:spPr>
        <p:txBody>
          <a:bodyPr/>
          <a:lstStyle/>
          <a:p>
            <a:pPr eaLnBrk="1" hangingPunct="1">
              <a:lnSpc>
                <a:spcPct val="80000"/>
              </a:lnSpc>
              <a:defRPr/>
            </a:pPr>
            <a:r>
              <a:rPr lang="ru-RU" sz="2800" smtClean="0"/>
              <a:t>Глобализация</a:t>
            </a:r>
          </a:p>
          <a:p>
            <a:pPr eaLnBrk="1" hangingPunct="1">
              <a:lnSpc>
                <a:spcPct val="80000"/>
              </a:lnSpc>
              <a:defRPr/>
            </a:pPr>
            <a:r>
              <a:rPr lang="ru-RU" sz="2800" smtClean="0"/>
              <a:t>Цифровая эволюция, </a:t>
            </a:r>
            <a:r>
              <a:rPr lang="en-US" sz="2800" smtClean="0"/>
              <a:t>smart</a:t>
            </a:r>
            <a:r>
              <a:rPr lang="ru-RU" sz="2800" smtClean="0"/>
              <a:t>-общество</a:t>
            </a:r>
          </a:p>
          <a:p>
            <a:pPr eaLnBrk="1" hangingPunct="1">
              <a:lnSpc>
                <a:spcPct val="80000"/>
              </a:lnSpc>
              <a:defRPr/>
            </a:pPr>
            <a:r>
              <a:rPr lang="ru-RU" sz="2800" smtClean="0"/>
              <a:t>Быстрое развитие новых рынков</a:t>
            </a:r>
          </a:p>
          <a:p>
            <a:pPr eaLnBrk="1" hangingPunct="1">
              <a:lnSpc>
                <a:spcPct val="80000"/>
              </a:lnSpc>
              <a:defRPr/>
            </a:pPr>
            <a:r>
              <a:rPr lang="ru-RU" sz="2800" smtClean="0"/>
              <a:t>Возникновение новых областей знаний и новых профессий</a:t>
            </a:r>
          </a:p>
          <a:p>
            <a:pPr eaLnBrk="1" hangingPunct="1">
              <a:lnSpc>
                <a:spcPct val="80000"/>
              </a:lnSpc>
              <a:defRPr/>
            </a:pPr>
            <a:r>
              <a:rPr lang="ru-RU" sz="2800" smtClean="0"/>
              <a:t>Повышение мобильности работников</a:t>
            </a:r>
          </a:p>
          <a:p>
            <a:pPr eaLnBrk="1" hangingPunct="1">
              <a:lnSpc>
                <a:spcPct val="80000"/>
              </a:lnSpc>
              <a:defRPr/>
            </a:pPr>
            <a:r>
              <a:rPr lang="ru-RU" sz="2800" smtClean="0"/>
              <a:t>Законодательное закрепление дистанционной работы</a:t>
            </a:r>
          </a:p>
          <a:p>
            <a:pPr eaLnBrk="1" hangingPunct="1">
              <a:lnSpc>
                <a:spcPct val="80000"/>
              </a:lnSpc>
              <a:defRPr/>
            </a:pPr>
            <a:r>
              <a:rPr lang="ru-RU" sz="2800" smtClean="0"/>
              <a:t>Резкое повышение спроса на высококвалифицированных специалистов.</a:t>
            </a:r>
          </a:p>
          <a:p>
            <a:pPr eaLnBrk="1" hangingPunct="1">
              <a:lnSpc>
                <a:spcPct val="80000"/>
              </a:lnSpc>
              <a:defRPr/>
            </a:pPr>
            <a:r>
              <a:rPr lang="ru-RU" sz="2800" smtClean="0"/>
              <a:t>Динамизм жизни</a:t>
            </a:r>
          </a:p>
          <a:p>
            <a:pPr eaLnBrk="1" hangingPunct="1">
              <a:lnSpc>
                <a:spcPct val="80000"/>
              </a:lnSpc>
              <a:defRPr/>
            </a:pPr>
            <a:r>
              <a:rPr lang="ru-RU" sz="2800" smtClean="0"/>
              <a:t>Ситуации неопределенности</a:t>
            </a:r>
          </a:p>
          <a:p>
            <a:pPr eaLnBrk="1" hangingPunct="1">
              <a:lnSpc>
                <a:spcPct val="80000"/>
              </a:lnSpc>
              <a:defRPr/>
            </a:pPr>
            <a:r>
              <a:rPr lang="ru-RU" sz="2800" smtClean="0"/>
              <a:t>Условия многозадачности</a:t>
            </a:r>
          </a:p>
          <a:p>
            <a:pPr eaLnBrk="1" hangingPunct="1">
              <a:lnSpc>
                <a:spcPct val="80000"/>
              </a:lnSpc>
              <a:defRPr/>
            </a:pPr>
            <a:r>
              <a:rPr lang="ru-RU" sz="2800" smtClean="0"/>
              <a:t>Действия в команде</a:t>
            </a:r>
            <a:endParaRPr lang="ru-RU" sz="2800" smtClean="0">
              <a:latin typeface="Times New Roman" pitchFamily="18" charset="0"/>
              <a:cs typeface="Times New Roman" pitchFamily="18" charset="0"/>
            </a:endParaRPr>
          </a:p>
          <a:p>
            <a:pPr eaLnBrk="1" hangingPunct="1">
              <a:lnSpc>
                <a:spcPct val="80000"/>
              </a:lnSpc>
              <a:buFont typeface="Wingdings" pitchFamily="2" charset="2"/>
              <a:buNone/>
              <a:defRPr/>
            </a:pPr>
            <a:endParaRPr lang="ru-RU" sz="280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Если вспомнить пирамиду потребностей А. </a:t>
            </a:r>
            <a:r>
              <a:rPr lang="ru-RU" dirty="0" err="1" smtClean="0"/>
              <a:t>Маслоу</a:t>
            </a:r>
            <a:r>
              <a:rPr lang="ru-RU" dirty="0" smtClean="0"/>
              <a:t>, то сразу понятна суть достижения цели: человек, достигший высот собственной самореализации, счастлив уже тем, что просто есть и способен быть в гармонии с другими и с собой. Способность к творческому обмену с другими людьми делает жизнь яркой и насыщенной.</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5793507"/>
          </a:xfrm>
        </p:spPr>
        <p:txBody>
          <a:bodyPr>
            <a:normAutofit fontScale="47500" lnSpcReduction="20000"/>
          </a:bodyPr>
          <a:lstStyle/>
          <a:p>
            <a:r>
              <a:rPr lang="ru-RU" dirty="0" smtClean="0"/>
              <a:t>В словарях понятие «ответственность» определено как отношение зависимости человека от чего-то, воспринимаемого им в качестве определяющего основания для принятия решений и совершения действий, прямо или косвенно направленных на сохранение иного или содействие ему. Гораздо труднее дать определение термину «личная ответственность». Из-за отсутствия унифицированного понятия у термина теряется </a:t>
            </a:r>
            <a:r>
              <a:rPr lang="ru-RU" dirty="0" err="1" smtClean="0"/>
              <a:t>моносемантичность</a:t>
            </a:r>
            <a:r>
              <a:rPr lang="ru-RU" dirty="0" smtClean="0"/>
              <a:t>. Поэтому под личной или индивидуальной ответственностью в  исследованиях подразумевается следование индивидуальным установкам; реализация целей.</a:t>
            </a:r>
          </a:p>
          <a:p>
            <a:pPr>
              <a:buNone/>
            </a:pPr>
            <a:endParaRPr lang="ru-RU" dirty="0" smtClean="0"/>
          </a:p>
          <a:p>
            <a:r>
              <a:rPr lang="ru-RU" dirty="0" smtClean="0"/>
              <a:t>Индивидуальную ответственность можно и нужно развивать. Для этого:</a:t>
            </a:r>
          </a:p>
          <a:p>
            <a:r>
              <a:rPr lang="ru-RU" dirty="0" smtClean="0"/>
              <a:t>Осознайте твердую необходимость.</a:t>
            </a:r>
          </a:p>
          <a:p>
            <a:r>
              <a:rPr lang="ru-RU" dirty="0" smtClean="0"/>
              <a:t>Планируйте деятельность.</a:t>
            </a:r>
          </a:p>
          <a:p>
            <a:r>
              <a:rPr lang="ru-RU" dirty="0" smtClean="0"/>
              <a:t>Рассчитывайте свои собственные силы. </a:t>
            </a:r>
          </a:p>
          <a:p>
            <a:r>
              <a:rPr lang="ru-RU" dirty="0" smtClean="0"/>
              <a:t>Берите посильные нагрузки.</a:t>
            </a:r>
          </a:p>
          <a:p>
            <a:r>
              <a:rPr lang="ru-RU" dirty="0" smtClean="0"/>
              <a:t>Прогнозируйте результаты.</a:t>
            </a:r>
          </a:p>
          <a:p>
            <a:r>
              <a:rPr lang="ru-RU" dirty="0" smtClean="0"/>
              <a:t>Находите время для восстановления сил.</a:t>
            </a:r>
          </a:p>
          <a:p>
            <a:r>
              <a:rPr lang="ru-RU" dirty="0" smtClean="0"/>
              <a:t>Планируйте финансы. </a:t>
            </a:r>
          </a:p>
          <a:p>
            <a:r>
              <a:rPr lang="ru-RU" dirty="0" smtClean="0"/>
              <a:t>Заботьтесь о здоровье.</a:t>
            </a:r>
          </a:p>
          <a:p>
            <a:r>
              <a:rPr lang="ru-RU" dirty="0" smtClean="0"/>
              <a:t>Учитывайте удовлетворение собственных потребностей. </a:t>
            </a:r>
          </a:p>
          <a:p>
            <a:r>
              <a:rPr lang="ru-RU" dirty="0" smtClean="0"/>
              <a:t>Общайтесь с позитивными людьми.</a:t>
            </a:r>
          </a:p>
          <a:p>
            <a:r>
              <a:rPr lang="ru-RU" dirty="0" smtClean="0"/>
              <a:t>Стремитесь к реализации целей.</a:t>
            </a:r>
          </a:p>
          <a:p>
            <a:r>
              <a:rPr lang="ru-RU" dirty="0" smtClean="0"/>
              <a:t>Не отступайте от цели.</a:t>
            </a:r>
          </a:p>
          <a:p>
            <a:r>
              <a:rPr lang="ru-RU" dirty="0" smtClean="0"/>
              <a:t>Заботьтесь о себе.</a:t>
            </a:r>
          </a:p>
          <a:p>
            <a:r>
              <a:rPr lang="ru-RU" dirty="0" smtClean="0"/>
              <a:t>В итоге индивидуальная ответственность тесно связана с самосознанием личности, умением преодолевать трудности, решительностью. </a:t>
            </a:r>
          </a:p>
          <a:p>
            <a:r>
              <a:rPr lang="ru-RU" dirty="0" smtClean="0"/>
              <a:t>Помимо индивидуальной ответственности необходима целостность личности. Целостность личности – это единство духовного, морального и физического совершенства.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0000" lnSpcReduction="20000"/>
          </a:bodyPr>
          <a:lstStyle/>
          <a:p>
            <a:r>
              <a:rPr lang="ru-RU" dirty="0" smtClean="0"/>
              <a:t>В психологии понятие «целостность личности» объясняется гармонией личности и равновесия. Также термин раскрывает процесс поиска душевной гармонии. В педагогике понятие реализовывается в категории «всесторонне развитая личность». </a:t>
            </a:r>
          </a:p>
          <a:p>
            <a:r>
              <a:rPr lang="ru-RU" dirty="0" smtClean="0"/>
              <a:t>Одним из первых ученых, наиболее полно изучивших данное понятие, был З. Фрейд, который ввел в научный оборот следующие целостности: </a:t>
            </a:r>
            <a:r>
              <a:rPr lang="ru-RU" dirty="0" err="1" smtClean="0"/>
              <a:t>супер-эго</a:t>
            </a:r>
            <a:r>
              <a:rPr lang="ru-RU" dirty="0" smtClean="0"/>
              <a:t>, бессознательное, комплексы, паттерны повторения, сны.</a:t>
            </a:r>
          </a:p>
          <a:p>
            <a:r>
              <a:rPr lang="ru-RU" dirty="0" smtClean="0"/>
              <a:t>В современной науке целостность рассматривается в двух измерениях – в горизонтальном и вертикальном. Горизонтальное измерение – отношения индивида с миром (коммуникативное взаимодействие личности с социумом), вертикальное – единство внутри личности.</a:t>
            </a:r>
          </a:p>
          <a:p>
            <a:r>
              <a:rPr lang="ru-RU" dirty="0" smtClean="0"/>
              <a:t>В философии целостность личности связана с неповторимостью и уникальностью. Осознание индивидуальной целостности у личности осуществляется благодаря принятию опыта сообщества и культурных традиций общества в целом. </a:t>
            </a:r>
          </a:p>
          <a:p>
            <a:endParaRPr lang="ru-RU" dirty="0" smtClean="0"/>
          </a:p>
          <a:p>
            <a:r>
              <a:rPr lang="ru-RU" dirty="0" smtClean="0"/>
              <a:t>Характеристика целостности личности: </a:t>
            </a:r>
          </a:p>
          <a:p>
            <a:r>
              <a:rPr lang="ru-RU" dirty="0" smtClean="0"/>
              <a:t>1) развитое самосознание, преодолевающее внутренние и внешние противоречия на основе общечеловеческих ценностей; </a:t>
            </a:r>
          </a:p>
          <a:p>
            <a:r>
              <a:rPr lang="ru-RU" dirty="0" smtClean="0"/>
              <a:t>2) духовность как качество, которое позволяет осмысливать, переживать и присваивать высшие идеалы и ценности человека, социума и трансформировать деятельность в поведение, действия – в поступки; </a:t>
            </a:r>
          </a:p>
          <a:p>
            <a:r>
              <a:rPr lang="ru-RU" dirty="0" smtClean="0"/>
              <a:t>3) социальная зрелость, т. е. способность принимать самостоятельные решения и нести за них личную ответственность, самостоятельно, продуктивно разрешать жизненные противоречия в соответствии с общими целями и нравственными идеалами; </a:t>
            </a:r>
          </a:p>
          <a:p>
            <a:r>
              <a:rPr lang="ru-RU" dirty="0" smtClean="0"/>
              <a:t>4) гражданственность как сложное идейно-нравственное качество, основными элементами которого выступают патриотические и интернациональные чувства в их гармоническом единстве; </a:t>
            </a:r>
          </a:p>
          <a:p>
            <a:r>
              <a:rPr lang="ru-RU" dirty="0" smtClean="0"/>
              <a:t>5) совесть как внутренняя диалогическая инстанция, обеспечивающая возможность вслушиваться в собственный внутренний голос и глубже понимать возможности собственного Я; </a:t>
            </a:r>
          </a:p>
          <a:p>
            <a:r>
              <a:rPr lang="ru-RU" dirty="0" smtClean="0"/>
              <a:t>6) баланс между интеллектуальным (способствует стабилизации и устойчивости существования личности в меняющемся мире) и творческим потенциалом (возможность саморазвития).</a:t>
            </a:r>
          </a:p>
          <a:p>
            <a:r>
              <a:rPr lang="ru-RU" dirty="0" smtClean="0"/>
              <a:t>Благодаря самореализации личность создает свою модель самоопределения и таким образом приближается к осознанию и отображению собственной целостности.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95536" y="260648"/>
            <a:ext cx="8229600" cy="4525963"/>
          </a:xfrm>
        </p:spPr>
        <p:txBody>
          <a:bodyPr/>
          <a:lstStyle/>
          <a:p>
            <a:r>
              <a:rPr lang="ru-RU" dirty="0" smtClean="0"/>
              <a:t>Целостное включение человека включает составляющие: </a:t>
            </a:r>
          </a:p>
          <a:p>
            <a:r>
              <a:rPr lang="ru-RU" dirty="0" smtClean="0"/>
              <a:t>целостность (конструирование), </a:t>
            </a:r>
          </a:p>
          <a:p>
            <a:r>
              <a:rPr lang="ru-RU" dirty="0" smtClean="0"/>
              <a:t>персональный навигатор (</a:t>
            </a:r>
            <a:r>
              <a:rPr lang="ru-RU" dirty="0" err="1" smtClean="0"/>
              <a:t>самопроектирование</a:t>
            </a:r>
            <a:r>
              <a:rPr lang="ru-RU" dirty="0" smtClean="0"/>
              <a:t>), </a:t>
            </a:r>
          </a:p>
          <a:p>
            <a:r>
              <a:rPr lang="ru-RU" dirty="0" smtClean="0"/>
              <a:t>расстановка приоритетов (самоорганизация) </a:t>
            </a:r>
          </a:p>
          <a:p>
            <a:endParaRPr lang="ru-RU" dirty="0" smtClean="0"/>
          </a:p>
          <a:p>
            <a:endParaRPr lang="ru-RU" dirty="0"/>
          </a:p>
        </p:txBody>
      </p:sp>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 name="Схема 5"/>
          <p:cNvGraphicFramePr/>
          <p:nvPr/>
        </p:nvGraphicFramePr>
        <p:xfrm>
          <a:off x="3347864" y="4437112"/>
          <a:ext cx="5616624"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Номер слайда 6"/>
          <p:cNvSpPr>
            <a:spLocks noGrp="1"/>
          </p:cNvSpPr>
          <p:nvPr>
            <p:ph type="sldNum" sz="quarter" idx="12"/>
          </p:nvPr>
        </p:nvSpPr>
        <p:spPr/>
        <p:txBody>
          <a:bodyPr/>
          <a:lstStyle/>
          <a:p>
            <a:fld id="{725C68B6-61C2-468F-89AB-4B9F7531AA68}" type="slidenum">
              <a:rPr lang="ru-RU" smtClean="0"/>
              <a:pPr/>
              <a:t>33</a:t>
            </a:fld>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Виды личностных проектов:</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ru-RU" b="1" dirty="0" smtClean="0"/>
              <a:t>Социально ориентированный проект</a:t>
            </a:r>
            <a:r>
              <a:rPr lang="ru-RU" dirty="0" smtClean="0"/>
              <a:t>, базирующийся на принятых в социуме образцах и стандартах, возникает на уровне социализации. В нем происходит навязывание человеку систему категорий, которыми он должен структурировать и измерять событийное течение собственной жизни. </a:t>
            </a:r>
          </a:p>
          <a:p>
            <a:r>
              <a:rPr lang="ru-RU" b="1" dirty="0" smtClean="0"/>
              <a:t>Личностно ориентированный проект</a:t>
            </a:r>
            <a:r>
              <a:rPr lang="ru-RU" dirty="0" smtClean="0"/>
              <a:t>, базирующийся на процессах </a:t>
            </a:r>
            <a:r>
              <a:rPr lang="ru-RU" dirty="0" err="1" smtClean="0"/>
              <a:t>самоинтерпретации</a:t>
            </a:r>
            <a:r>
              <a:rPr lang="ru-RU" dirty="0" smtClean="0"/>
              <a:t> и </a:t>
            </a:r>
            <a:r>
              <a:rPr lang="ru-RU" dirty="0" err="1" smtClean="0"/>
              <a:t>самопонимания</a:t>
            </a:r>
            <a:r>
              <a:rPr lang="ru-RU" dirty="0" smtClean="0"/>
              <a:t>, является уникальным для каждого человека, достигшего личностного уровня развития. Он связан с активизацией процессов </a:t>
            </a:r>
            <a:r>
              <a:rPr lang="ru-RU" dirty="0" err="1" smtClean="0"/>
              <a:t>самоинтерпретации</a:t>
            </a:r>
            <a:r>
              <a:rPr lang="ru-RU" dirty="0" smtClean="0"/>
              <a:t> и </a:t>
            </a:r>
            <a:r>
              <a:rPr lang="ru-RU" dirty="0" err="1" smtClean="0"/>
              <a:t>самопонимания</a:t>
            </a:r>
            <a:r>
              <a:rPr lang="ru-RU" dirty="0" smtClean="0"/>
              <a:t>, задает собственный вектор развития и линию личностных трансформаций.</a:t>
            </a:r>
          </a:p>
          <a:p>
            <a:r>
              <a:rPr lang="ru-RU" b="1" dirty="0" smtClean="0"/>
              <a:t>Альтернативный проект</a:t>
            </a:r>
            <a:r>
              <a:rPr lang="ru-RU" dirty="0" smtClean="0"/>
              <a:t>, предполагающий создания замысла себя желаемого, идеального, – это круг вероятностно значимого, в котором задумываются идеальные пути саморазвития, выбираются желаемые и предпочитаемые стратегии самореализации.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34</a:t>
            </a:fld>
            <a:endParaRPr lang="ru-R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t>Я как проект поможет в профессиональной сфере перейти с уровня </a:t>
            </a:r>
            <a:r>
              <a:rPr lang="ru-RU" dirty="0" err="1" smtClean="0"/>
              <a:t>моно-специалист</a:t>
            </a:r>
            <a:r>
              <a:rPr lang="ru-RU" dirty="0" smtClean="0"/>
              <a:t> (в одной сфере деятельности) на уровень </a:t>
            </a:r>
            <a:r>
              <a:rPr lang="ru-RU" dirty="0" err="1" smtClean="0"/>
              <a:t>мульти-специалиста</a:t>
            </a:r>
            <a:r>
              <a:rPr lang="ru-RU" dirty="0" smtClean="0"/>
              <a:t> (во многих сферах деятельности). Этот личностный рост может быть достигнут при совершенствовании знаний, компетенций и саморазвития (рис. 11). </a:t>
            </a:r>
          </a:p>
          <a:p>
            <a:r>
              <a:rPr lang="ru-RU" dirty="0" smtClean="0"/>
              <a:t> </a:t>
            </a:r>
          </a:p>
          <a:p>
            <a:r>
              <a:rPr lang="ru-RU" dirty="0" smtClean="0"/>
              <a:t>Рисунок 11 – Переход от </a:t>
            </a:r>
            <a:r>
              <a:rPr lang="ru-RU" dirty="0" err="1" smtClean="0"/>
              <a:t>моно-специалистов</a:t>
            </a:r>
            <a:r>
              <a:rPr lang="ru-RU" dirty="0" smtClean="0"/>
              <a:t> к </a:t>
            </a:r>
            <a:r>
              <a:rPr lang="ru-RU" dirty="0" err="1" smtClean="0"/>
              <a:t>мульти-специалистам</a:t>
            </a:r>
            <a:endParaRPr lang="ru-RU" dirty="0" smtClean="0"/>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35</a:t>
            </a:fld>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rmAutofit fontScale="90000"/>
          </a:bodyPr>
          <a:lstStyle/>
          <a:p>
            <a:r>
              <a:rPr lang="ru-RU" b="1" dirty="0" smtClean="0"/>
              <a:t>Модель эмоционального цикла перемен (Д. </a:t>
            </a:r>
            <a:r>
              <a:rPr lang="ru-RU" b="1" dirty="0" err="1" smtClean="0"/>
              <a:t>Келли</a:t>
            </a:r>
            <a:r>
              <a:rPr lang="ru-RU" b="1" dirty="0" smtClean="0"/>
              <a:t> и Д. </a:t>
            </a:r>
            <a:r>
              <a:rPr lang="ru-RU" b="1" dirty="0" err="1" smtClean="0"/>
              <a:t>Коннор</a:t>
            </a:r>
            <a:r>
              <a:rPr lang="ru-RU" b="1" dirty="0" smtClean="0"/>
              <a:t> )</a:t>
            </a:r>
            <a:endParaRPr lang="ru-RU" b="1" dirty="0"/>
          </a:p>
        </p:txBody>
      </p:sp>
      <p:sp>
        <p:nvSpPr>
          <p:cNvPr id="3" name="Содержимое 2"/>
          <p:cNvSpPr>
            <a:spLocks noGrp="1"/>
          </p:cNvSpPr>
          <p:nvPr>
            <p:ph idx="1"/>
          </p:nvPr>
        </p:nvSpPr>
        <p:spPr/>
        <p:txBody>
          <a:bodyPr>
            <a:normAutofit fontScale="62500" lnSpcReduction="20000"/>
          </a:bodyPr>
          <a:lstStyle/>
          <a:p>
            <a:endParaRPr lang="ru-RU" dirty="0" smtClean="0"/>
          </a:p>
          <a:p>
            <a:r>
              <a:rPr lang="ru-RU" dirty="0" smtClean="0"/>
              <a:t>Эмоциональный цикл перемен состоит из пяти стадий:</a:t>
            </a:r>
          </a:p>
          <a:p>
            <a:r>
              <a:rPr lang="ru-RU" dirty="0" smtClean="0"/>
              <a:t> </a:t>
            </a:r>
          </a:p>
          <a:p>
            <a:r>
              <a:rPr lang="ru-RU" b="1" dirty="0" smtClean="0"/>
              <a:t>Эмоциональный цикл перемен (</a:t>
            </a:r>
            <a:r>
              <a:rPr lang="ru-RU" b="1" dirty="0" err="1" smtClean="0"/>
              <a:t>Келли-Коннор</a:t>
            </a:r>
            <a:r>
              <a:rPr lang="ru-RU" b="1" dirty="0" smtClean="0"/>
              <a:t>):</a:t>
            </a:r>
            <a:endParaRPr lang="ru-RU" dirty="0" smtClean="0"/>
          </a:p>
          <a:p>
            <a:r>
              <a:rPr lang="ru-RU" b="1" dirty="0" smtClean="0"/>
              <a:t>- </a:t>
            </a:r>
            <a:r>
              <a:rPr lang="ru-RU" dirty="0" smtClean="0"/>
              <a:t>стадия </a:t>
            </a:r>
            <a:r>
              <a:rPr lang="ru-RU" dirty="0" err="1" smtClean="0"/>
              <a:t>неинформированного</a:t>
            </a:r>
            <a:r>
              <a:rPr lang="ru-RU" dirty="0" smtClean="0"/>
              <a:t> оптимизма (человек сначала  испытывает  воодушевление, представляя себе, насколько ему будет жить лучше после изменения); </a:t>
            </a:r>
          </a:p>
          <a:p>
            <a:r>
              <a:rPr lang="ru-RU" b="1" dirty="0" smtClean="0"/>
              <a:t>- </a:t>
            </a:r>
            <a:r>
              <a:rPr lang="ru-RU" dirty="0" smtClean="0"/>
              <a:t>этап информированного пессимизма (встречаясь с первыми сложностями, возникает мысль вернуть все, как было);</a:t>
            </a:r>
          </a:p>
          <a:p>
            <a:r>
              <a:rPr lang="ru-RU" b="1" dirty="0" smtClean="0"/>
              <a:t>- </a:t>
            </a:r>
            <a:r>
              <a:rPr lang="ru-RU" dirty="0" smtClean="0"/>
              <a:t>точка отчаяния (становится труднее, награда уже не кажется такой привлекательной, а текущее состояние кажется все более тяжелым);</a:t>
            </a:r>
          </a:p>
          <a:p>
            <a:r>
              <a:rPr lang="ru-RU" b="1" dirty="0" smtClean="0"/>
              <a:t>- </a:t>
            </a:r>
            <a:r>
              <a:rPr lang="ru-RU" dirty="0" smtClean="0"/>
              <a:t>информированный оптимизм (становится легче, человек начинает осваивать новый тип поведения, появляется ощущение, что  цель  по силам, несмотря на существующие препятствия);</a:t>
            </a:r>
          </a:p>
          <a:p>
            <a:r>
              <a:rPr lang="ru-RU" dirty="0" smtClean="0"/>
              <a:t>- успех и самореализация (новый образ жизни, новая привычка).</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36</a:t>
            </a:fld>
            <a:endParaRPr lang="ru-R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8. Жизненная стратегия личности в современном обществе. </a:t>
            </a:r>
            <a:endParaRPr lang="ru-RU" b="1" dirty="0"/>
          </a:p>
        </p:txBody>
      </p:sp>
      <p:sp>
        <p:nvSpPr>
          <p:cNvPr id="3" name="Содержимое 2"/>
          <p:cNvSpPr>
            <a:spLocks noGrp="1"/>
          </p:cNvSpPr>
          <p:nvPr>
            <p:ph idx="1"/>
          </p:nvPr>
        </p:nvSpPr>
        <p:spPr/>
        <p:txBody>
          <a:bodyPr>
            <a:normAutofit fontScale="77500" lnSpcReduction="20000"/>
          </a:bodyPr>
          <a:lstStyle/>
          <a:p>
            <a:r>
              <a:rPr lang="ru-RU" dirty="0" smtClean="0"/>
              <a:t>Понятие «жизненная стратегия» рассматривается как способ сознательного планирования и конструирования личностью собственной жизни путем поэтапного формирования ее будущего; как способ бытия, система ценностей и целей, реализация которых позволяет человеку сделать его жизнь наиболее эффективной.</a:t>
            </a:r>
          </a:p>
          <a:p>
            <a:r>
              <a:rPr lang="ru-RU" dirty="0" smtClean="0"/>
              <a:t>М.М. </a:t>
            </a:r>
            <a:r>
              <a:rPr lang="ru-RU" dirty="0" err="1" smtClean="0"/>
              <a:t>Зонис</a:t>
            </a:r>
            <a:r>
              <a:rPr lang="ru-RU" dirty="0" smtClean="0"/>
              <a:t>,  Ф.А.  </a:t>
            </a:r>
            <a:r>
              <a:rPr lang="ru-RU" dirty="0" err="1" smtClean="0"/>
              <a:t>Казин</a:t>
            </a:r>
            <a:r>
              <a:rPr lang="ru-RU" dirty="0" smtClean="0"/>
              <a:t>,  А.Л.  Мальчукова,  Е.В.  Оленина,  А. Г. </a:t>
            </a:r>
            <a:r>
              <a:rPr lang="ru-RU" dirty="0" err="1" smtClean="0"/>
              <a:t>Причисленко</a:t>
            </a:r>
            <a:r>
              <a:rPr lang="ru-RU" dirty="0" smtClean="0"/>
              <a:t>. Жизненная навигация: технологии саморазвития личности студента в процессе обучения в вузе.– СПб: Университет ИТМО, 2016. – 109 с.</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37</a:t>
            </a:fld>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smtClean="0"/>
              <a:t>Основные типы жизненных стратегий в современном обществе: стратегии благополучия, успеха и самореализации. Эти типы основаны на обобщенных представлениях к чему люди стремятся в жизни. Суть этих стратегий определяется характером социальной активности личности. Основа стратегии благополучия – рецептивная («потребительская») активность. Основа стратегии успеха – мотивационная («</a:t>
            </a:r>
            <a:r>
              <a:rPr lang="ru-RU" dirty="0" err="1" smtClean="0"/>
              <a:t>достиженческая</a:t>
            </a:r>
            <a:r>
              <a:rPr lang="ru-RU" dirty="0" smtClean="0"/>
              <a:t>») активность. Основа стратегии самореализации – творческая активность.</a:t>
            </a:r>
          </a:p>
          <a:p>
            <a:r>
              <a:rPr lang="ru-RU" dirty="0" smtClean="0"/>
              <a:t>В основном концепцию жизненной стратегии рассматривают как интегральную характеристику, включающую поиск, обоснование и реализацию своей личности в жизни путем соотнесения жизненных требований (надо) с личностной активностью, ее ценностями, способом самоутверждения. На основе личностной активности (внутренний фактор) и типе организации времени (внешний фактор) каждая личность может строить свою стратегию жизни как стратегию учета своих возможностей и/или стратегию развития способностей к чему-либо. </a:t>
            </a:r>
          </a:p>
          <a:p>
            <a:r>
              <a:rPr lang="ru-RU" dirty="0" smtClean="0"/>
              <a:t>М.М. </a:t>
            </a:r>
            <a:r>
              <a:rPr lang="ru-RU" dirty="0" err="1" smtClean="0"/>
              <a:t>Зонис</a:t>
            </a:r>
            <a:r>
              <a:rPr lang="ru-RU" dirty="0" smtClean="0"/>
              <a:t>,  Ф.А.  </a:t>
            </a:r>
            <a:r>
              <a:rPr lang="ru-RU" dirty="0" err="1" smtClean="0"/>
              <a:t>Казин</a:t>
            </a:r>
            <a:r>
              <a:rPr lang="ru-RU" dirty="0" smtClean="0"/>
              <a:t>,  А.Л.  Мальчукова,  Е.В.  Оленина,  А. Г. </a:t>
            </a:r>
            <a:r>
              <a:rPr lang="ru-RU" dirty="0" err="1" smtClean="0"/>
              <a:t>Причисленко</a:t>
            </a:r>
            <a:r>
              <a:rPr lang="ru-RU" dirty="0" smtClean="0"/>
              <a:t>. Жизненная навигация: технологии саморазвития личности студента в процессе обучения в вузе.– СПб: Университет ИТМО, 2016. – 109 с.</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38</a:t>
            </a:fld>
            <a:endParaRPr lang="ru-R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dirty="0" smtClean="0"/>
              <a:t>Типы жизненных стратегий разделяются по соотношению индивидуального своеобразия и творческой активности человека в событиях его жизни:</a:t>
            </a:r>
          </a:p>
          <a:p>
            <a:r>
              <a:rPr lang="ru-RU" dirty="0" smtClean="0"/>
              <a:t>1) творческая уникальность – отражает творческое отношение человека к собственной жизни, когда его преобразующая инициатива приводит к высокой неповторимости и экстраординарности событий его жизни;</a:t>
            </a:r>
          </a:p>
          <a:p>
            <a:r>
              <a:rPr lang="ru-RU" dirty="0" smtClean="0"/>
              <a:t>2) пассивная индивидуальность – представляет собой стихийный, случайный характер формирования человека, когда его индивидуальное своеобразие в основном зависит не от его усилий, а определяется внешними обстоятельствами;</a:t>
            </a:r>
          </a:p>
          <a:p>
            <a:r>
              <a:rPr lang="ru-RU" dirty="0" smtClean="0"/>
              <a:t>3) активная типичность – отражает стремление человека «быть как все», когда его усилия направлены на достижение общепринятых целей и ценностей;</a:t>
            </a:r>
          </a:p>
          <a:p>
            <a:r>
              <a:rPr lang="ru-RU" dirty="0" smtClean="0"/>
              <a:t>4) пассивная типичность – характеризует стихийное следование человека социальным стереотипам, его слепое подчинение общественным нормам.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39</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457200" y="277813"/>
            <a:ext cx="8229600" cy="941387"/>
          </a:xfrm>
        </p:spPr>
        <p:txBody>
          <a:bodyPr anchor="b" anchorCtr="0">
            <a:normAutofit fontScale="90000"/>
          </a:bodyPr>
          <a:lstStyle/>
          <a:p>
            <a:pPr eaLnBrk="1" hangingPunct="1">
              <a:defRPr/>
            </a:pPr>
            <a:r>
              <a:rPr lang="ru-RU" sz="4000" smtClean="0">
                <a:latin typeface="Times New Roman" pitchFamily="18" charset="0"/>
                <a:cs typeface="Times New Roman" pitchFamily="18" charset="0"/>
              </a:rPr>
              <a:t>Современные образовательные тенденции</a:t>
            </a:r>
          </a:p>
        </p:txBody>
      </p:sp>
      <p:sp>
        <p:nvSpPr>
          <p:cNvPr id="9219" name="Rectangle 3"/>
          <p:cNvSpPr>
            <a:spLocks noGrp="1" noChangeArrowheads="1"/>
          </p:cNvSpPr>
          <p:nvPr>
            <p:ph type="body" idx="4294967295"/>
          </p:nvPr>
        </p:nvSpPr>
        <p:spPr>
          <a:xfrm>
            <a:off x="228600" y="1219200"/>
            <a:ext cx="8726488" cy="5486400"/>
          </a:xfrm>
        </p:spPr>
        <p:txBody>
          <a:bodyPr/>
          <a:lstStyle/>
          <a:p>
            <a:pPr eaLnBrk="1" hangingPunct="1">
              <a:lnSpc>
                <a:spcPct val="80000"/>
              </a:lnSpc>
              <a:buFont typeface="Wingdings" pitchFamily="2" charset="2"/>
              <a:buNone/>
              <a:defRPr/>
            </a:pPr>
            <a:endParaRPr lang="ru-RU" sz="2000" smtClean="0"/>
          </a:p>
          <a:p>
            <a:pPr eaLnBrk="1" hangingPunct="1">
              <a:lnSpc>
                <a:spcPct val="80000"/>
              </a:lnSpc>
              <a:defRPr/>
            </a:pPr>
            <a:r>
              <a:rPr lang="ru-RU" sz="2000" smtClean="0"/>
              <a:t>Информатизация (информационные технологии)</a:t>
            </a:r>
          </a:p>
          <a:p>
            <a:pPr eaLnBrk="1" hangingPunct="1">
              <a:lnSpc>
                <a:spcPct val="80000"/>
              </a:lnSpc>
              <a:defRPr/>
            </a:pPr>
            <a:r>
              <a:rPr lang="ru-RU" sz="2000" smtClean="0"/>
              <a:t>Субъектоориентированность (активность личности)</a:t>
            </a:r>
          </a:p>
          <a:p>
            <a:pPr eaLnBrk="1" hangingPunct="1">
              <a:lnSpc>
                <a:spcPct val="80000"/>
              </a:lnSpc>
              <a:defRPr/>
            </a:pPr>
            <a:r>
              <a:rPr lang="ru-RU" sz="2000" smtClean="0"/>
              <a:t>Интеграция (проекты)</a:t>
            </a:r>
          </a:p>
          <a:p>
            <a:pPr eaLnBrk="1" hangingPunct="1">
              <a:lnSpc>
                <a:spcPct val="80000"/>
              </a:lnSpc>
              <a:defRPr/>
            </a:pPr>
            <a:r>
              <a:rPr lang="ru-RU" sz="2000" smtClean="0"/>
              <a:t>Прогнозы (ориентация на перспективу)</a:t>
            </a:r>
          </a:p>
          <a:p>
            <a:pPr eaLnBrk="1" hangingPunct="1">
              <a:lnSpc>
                <a:spcPct val="80000"/>
              </a:lnSpc>
              <a:defRPr/>
            </a:pPr>
            <a:r>
              <a:rPr lang="ru-RU" sz="2000" smtClean="0"/>
              <a:t>Социальное партнерство, привлечение  к учебному процессу реальных экспертов из различных областей («открытая школа»)</a:t>
            </a:r>
          </a:p>
          <a:p>
            <a:pPr eaLnBrk="1" hangingPunct="1">
              <a:lnSpc>
                <a:spcPct val="80000"/>
              </a:lnSpc>
              <a:defRPr/>
            </a:pPr>
            <a:r>
              <a:rPr lang="ru-RU" sz="2000" smtClean="0"/>
              <a:t>Массовые открытые онлайн курсы обучение через сети и интернет-сообщества (сетевое взаимодействие, обращение к международным базам данных)</a:t>
            </a:r>
          </a:p>
          <a:p>
            <a:pPr eaLnBrk="1" hangingPunct="1">
              <a:lnSpc>
                <a:spcPct val="80000"/>
              </a:lnSpc>
              <a:defRPr/>
            </a:pPr>
            <a:r>
              <a:rPr lang="ru-RU" sz="2000" smtClean="0"/>
              <a:t>Геймификация, игровые технологии в образовании</a:t>
            </a:r>
          </a:p>
          <a:p>
            <a:pPr eaLnBrk="1" hangingPunct="1">
              <a:lnSpc>
                <a:spcPct val="80000"/>
              </a:lnSpc>
              <a:defRPr/>
            </a:pPr>
            <a:r>
              <a:rPr lang="ru-RU" sz="2000" smtClean="0"/>
              <a:t>Облачные сервисы для доступа к образовательным ресурсам</a:t>
            </a:r>
          </a:p>
          <a:p>
            <a:pPr eaLnBrk="1" hangingPunct="1">
              <a:lnSpc>
                <a:spcPct val="80000"/>
              </a:lnSpc>
              <a:defRPr/>
            </a:pPr>
            <a:r>
              <a:rPr lang="ru-RU" sz="2000" smtClean="0"/>
              <a:t>Использование инновационных технологий </a:t>
            </a:r>
          </a:p>
          <a:p>
            <a:pPr eaLnBrk="1" hangingPunct="1">
              <a:lnSpc>
                <a:spcPct val="80000"/>
              </a:lnSpc>
              <a:defRPr/>
            </a:pPr>
            <a:r>
              <a:rPr lang="ru-RU" sz="2000" smtClean="0"/>
              <a:t>Построение индивидуальных образовательных  маршрутов </a:t>
            </a:r>
            <a:endParaRPr lang="ru-RU" sz="2000" smtClean="0">
              <a:latin typeface="Times New Roman" pitchFamily="18" charset="0"/>
              <a:cs typeface="Times New Roman" pitchFamily="18" charset="0"/>
            </a:endParaRPr>
          </a:p>
          <a:p>
            <a:pPr eaLnBrk="1" hangingPunct="1">
              <a:lnSpc>
                <a:spcPct val="80000"/>
              </a:lnSpc>
              <a:defRPr/>
            </a:pPr>
            <a:endParaRPr lang="ru-RU" sz="200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r>
              <a:rPr lang="ru-RU" dirty="0" smtClean="0"/>
              <a:t>Психологи выделяют две группы жизненных стратегий, основанных на преобладании внутренних и внешних стремлений. Внешние стремления: материальное благополучие, социальное признание и физическая привлекательность. Внутренние стремления основаны на ценностях личностного роста, здоровья, любви, привязанности, служения обществу. </a:t>
            </a:r>
          </a:p>
          <a:p>
            <a:r>
              <a:rPr lang="ru-RU" dirty="0" smtClean="0"/>
              <a:t>Для удовлетворения стремлений, порой навязываемых общественными шаблонами, растущий человек уже с детства вырабатывает три основные стратегии, или личностные ориентации, по отношению к другим людям: </a:t>
            </a:r>
          </a:p>
          <a:p>
            <a:r>
              <a:rPr lang="ru-RU" dirty="0" smtClean="0"/>
              <a:t>1) </a:t>
            </a:r>
            <a:r>
              <a:rPr lang="ru-RU" b="1" dirty="0" smtClean="0"/>
              <a:t>движение к людям</a:t>
            </a:r>
            <a:r>
              <a:rPr lang="ru-RU" dirty="0" smtClean="0"/>
              <a:t>: единственной целью людей с такой ориентацией является любовь, и все другие цели подчинены желанию заслужить эту любовь;</a:t>
            </a:r>
          </a:p>
          <a:p>
            <a:r>
              <a:rPr lang="ru-RU" dirty="0" smtClean="0"/>
              <a:t>2) </a:t>
            </a:r>
            <a:r>
              <a:rPr lang="ru-RU" b="1" dirty="0" smtClean="0"/>
              <a:t>движение против людей</a:t>
            </a:r>
            <a:r>
              <a:rPr lang="ru-RU" dirty="0" smtClean="0"/>
              <a:t>: система ценностей людей с такой ориентацией построена на философии «джунглей» – жизнь – это борьба за существование;</a:t>
            </a:r>
          </a:p>
          <a:p>
            <a:r>
              <a:rPr lang="ru-RU" dirty="0" smtClean="0"/>
              <a:t>3) </a:t>
            </a:r>
            <a:r>
              <a:rPr lang="ru-RU" b="1" dirty="0" smtClean="0"/>
              <a:t>движение от людей</a:t>
            </a:r>
            <a:r>
              <a:rPr lang="ru-RU" dirty="0" smtClean="0"/>
              <a:t>: потребность в независимости и неприкосновенности отвращает таких людей от всякого проявления борьбы. </a:t>
            </a:r>
          </a:p>
          <a:p>
            <a:r>
              <a:rPr lang="ru-RU" dirty="0" smtClean="0"/>
              <a:t>Иная точка зрения на типологию жизненных стратегий рассматривает жизненные стратегии как способ разрешения конфликтов. Обнаружив наличие конфликта, человек обычно действует одним из трех способов: 1. Прекращение всяких попыток борьбы. 2. Стратегия приспособления, для которой характерно принятие изменившейся ситуации. 3. Преодоление конфликта.</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40</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277813"/>
            <a:ext cx="9144000" cy="1139825"/>
          </a:xfrm>
        </p:spPr>
        <p:txBody>
          <a:bodyPr/>
          <a:lstStyle/>
          <a:p>
            <a:pPr marL="838200" indent="-838200" eaLnBrk="1" hangingPunct="1">
              <a:defRPr/>
            </a:pPr>
            <a:r>
              <a:rPr lang="ru-RU" b="1" smtClean="0"/>
              <a:t>Ценности образования ХХ</a:t>
            </a:r>
            <a:r>
              <a:rPr lang="en-US" b="1" smtClean="0"/>
              <a:t>I</a:t>
            </a:r>
            <a:r>
              <a:rPr lang="ru-RU" b="1" smtClean="0"/>
              <a:t> века</a:t>
            </a:r>
          </a:p>
        </p:txBody>
      </p:sp>
      <p:sp>
        <p:nvSpPr>
          <p:cNvPr id="61443" name="Rectangle 3"/>
          <p:cNvSpPr>
            <a:spLocks noGrp="1" noChangeArrowheads="1"/>
          </p:cNvSpPr>
          <p:nvPr>
            <p:ph type="body" idx="1"/>
          </p:nvPr>
        </p:nvSpPr>
        <p:spPr>
          <a:xfrm>
            <a:off x="304800" y="1295400"/>
            <a:ext cx="8650288" cy="5334000"/>
          </a:xfrm>
        </p:spPr>
        <p:txBody>
          <a:bodyPr/>
          <a:lstStyle/>
          <a:p>
            <a:pPr eaLnBrk="1" hangingPunct="1">
              <a:lnSpc>
                <a:spcPct val="80000"/>
              </a:lnSpc>
              <a:defRPr/>
            </a:pPr>
            <a:r>
              <a:rPr lang="ru-RU" sz="2800" smtClean="0"/>
              <a:t>Инициативность и нацеленность на приобретение новых компетенций</a:t>
            </a:r>
          </a:p>
          <a:p>
            <a:pPr eaLnBrk="1" hangingPunct="1">
              <a:lnSpc>
                <a:spcPct val="80000"/>
              </a:lnSpc>
              <a:defRPr/>
            </a:pPr>
            <a:r>
              <a:rPr lang="ru-RU" sz="2800" smtClean="0"/>
              <a:t>Готовность и способность к  технологическим, организационным, социальным инновациям</a:t>
            </a:r>
          </a:p>
          <a:p>
            <a:pPr eaLnBrk="1" hangingPunct="1">
              <a:lnSpc>
                <a:spcPct val="80000"/>
              </a:lnSpc>
              <a:defRPr/>
            </a:pPr>
            <a:r>
              <a:rPr lang="ru-RU" sz="2800" smtClean="0"/>
              <a:t>Сотрудничество и взаимная ответственность</a:t>
            </a:r>
          </a:p>
          <a:p>
            <a:pPr eaLnBrk="1" hangingPunct="1">
              <a:lnSpc>
                <a:spcPct val="80000"/>
              </a:lnSpc>
              <a:defRPr/>
            </a:pPr>
            <a:r>
              <a:rPr lang="ru-RU" sz="2800" smtClean="0"/>
              <a:t>Креативность</a:t>
            </a:r>
          </a:p>
          <a:p>
            <a:pPr eaLnBrk="1" hangingPunct="1">
              <a:lnSpc>
                <a:spcPct val="80000"/>
              </a:lnSpc>
              <a:defRPr/>
            </a:pPr>
            <a:r>
              <a:rPr lang="ru-RU" sz="2800" smtClean="0"/>
              <a:t>Критическое мышление</a:t>
            </a:r>
          </a:p>
          <a:p>
            <a:pPr eaLnBrk="1" hangingPunct="1">
              <a:lnSpc>
                <a:spcPct val="80000"/>
              </a:lnSpc>
              <a:defRPr/>
            </a:pPr>
            <a:r>
              <a:rPr lang="ru-RU" sz="2800" smtClean="0"/>
              <a:t>Высокая социальная активность и компетентность в осуществлении социальных взаимодействий</a:t>
            </a:r>
          </a:p>
          <a:p>
            <a:pPr eaLnBrk="1" hangingPunct="1">
              <a:lnSpc>
                <a:spcPct val="80000"/>
              </a:lnSpc>
              <a:defRPr/>
            </a:pPr>
            <a:r>
              <a:rPr lang="ru-RU" sz="2800" smtClean="0"/>
              <a:t>Информационная грамотность</a:t>
            </a:r>
          </a:p>
          <a:p>
            <a:pPr eaLnBrk="1" hangingPunct="1">
              <a:lnSpc>
                <a:spcPct val="80000"/>
              </a:lnSpc>
              <a:defRPr/>
            </a:pPr>
            <a:r>
              <a:rPr lang="ru-RU" sz="2800" smtClean="0"/>
              <a:t>Экологичность образа жизни и производственных процессов</a:t>
            </a: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Сферы жизнедеятельности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В целом жизнедеятельность, в смысле поддержания и сохранения жизни человека, – совокупность процессов, обеспечивающих протекание биологических процессов в организме человека. </a:t>
            </a:r>
          </a:p>
          <a:p>
            <a:r>
              <a:rPr lang="ru-RU" dirty="0" smtClean="0"/>
              <a:t>В течение жизни человека происходит его биологическое и социальное развитие, которое связано прежде всего с изменениями. </a:t>
            </a:r>
          </a:p>
          <a:p>
            <a:r>
              <a:rPr lang="ru-RU" dirty="0" smtClean="0"/>
              <a:t>Развитие человека – сложный, длительный, противоречивый процесс, детерминированный множеством факторов. Качественные изменения в сознании, в деятельности, в поведении, в отношении являются показателями развития личности. </a:t>
            </a:r>
          </a:p>
          <a:p>
            <a:r>
              <a:rPr lang="ru-RU" dirty="0" smtClean="0"/>
              <a:t>Развитие и формирование как процессы становления имеют диалектический переход количественных изменений в качественные преобразования физических, психических и духовных характеристик личности.</a:t>
            </a:r>
          </a:p>
          <a:p>
            <a:r>
              <a:rPr lang="ru-RU" dirty="0" smtClean="0"/>
              <a:t>В контексте жизнедеятельности человека употребляется понятие «сфера», обозначающее предел распространения активности личности, в которой находят отражение как биологическая, так и </a:t>
            </a:r>
            <a:r>
              <a:rPr lang="ru-RU" dirty="0" err="1" smtClean="0"/>
              <a:t>предметно-деятельностная</a:t>
            </a:r>
            <a:r>
              <a:rPr lang="ru-RU" dirty="0" smtClean="0"/>
              <a:t>, ментальная, социальная сферы. </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2. </a:t>
            </a:r>
            <a:r>
              <a:rPr lang="ru-RU" sz="2800" b="1" dirty="0" smtClean="0"/>
              <a:t>Личность. Структура личности.</a:t>
            </a:r>
            <a:br>
              <a:rPr lang="ru-RU" sz="2800" b="1" dirty="0" smtClean="0"/>
            </a:br>
            <a:r>
              <a:rPr lang="ru-RU" sz="2800" dirty="0" smtClean="0"/>
              <a:t/>
            </a:r>
            <a:br>
              <a:rPr lang="ru-RU" sz="2800" dirty="0" smtClean="0"/>
            </a:br>
            <a:r>
              <a:rPr lang="ru-RU" sz="2800" dirty="0" smtClean="0"/>
              <a:t>Личность – это система устойчивых индивидуальных и социально-значимых качеств, которые человек способен реализовать в своей деятельности. </a:t>
            </a:r>
            <a:br>
              <a:rPr lang="ru-RU" sz="2800" dirty="0" smtClean="0"/>
            </a:br>
            <a:endParaRPr lang="ru-RU" sz="2800" dirty="0"/>
          </a:p>
        </p:txBody>
      </p:sp>
      <p:sp>
        <p:nvSpPr>
          <p:cNvPr id="3" name="Содержимое 2"/>
          <p:cNvSpPr>
            <a:spLocks noGrp="1"/>
          </p:cNvSpPr>
          <p:nvPr>
            <p:ph idx="1"/>
          </p:nvPr>
        </p:nvSpPr>
        <p:spPr/>
        <p:txBody>
          <a:bodyPr>
            <a:normAutofit fontScale="70000" lnSpcReduction="20000"/>
          </a:bodyPr>
          <a:lstStyle/>
          <a:p>
            <a:pPr algn="ctr"/>
            <a:endParaRPr lang="ru-RU" dirty="0" smtClean="0"/>
          </a:p>
          <a:p>
            <a:pPr algn="ctr"/>
            <a:endParaRPr lang="ru-RU" dirty="0" smtClean="0"/>
          </a:p>
          <a:p>
            <a:pPr algn="ctr"/>
            <a:r>
              <a:rPr lang="ru-RU" dirty="0" smtClean="0"/>
              <a:t>Понятие </a:t>
            </a:r>
            <a:r>
              <a:rPr lang="ru-RU" b="1" dirty="0" smtClean="0"/>
              <a:t>«личность» </a:t>
            </a:r>
            <a:r>
              <a:rPr lang="ru-RU" dirty="0" smtClean="0"/>
              <a:t>обычно рассматривается в</a:t>
            </a:r>
          </a:p>
          <a:p>
            <a:r>
              <a:rPr lang="ru-RU" dirty="0" smtClean="0"/>
              <a:t> социологии (устойчивая система социально значимых черт, характеризующих индивида), </a:t>
            </a:r>
          </a:p>
          <a:p>
            <a:r>
              <a:rPr lang="ru-RU" dirty="0" smtClean="0"/>
              <a:t>психологии (целостность психических свойств, процессов, отношений, отличающих одного индивида от другого), </a:t>
            </a:r>
          </a:p>
          <a:p>
            <a:r>
              <a:rPr lang="ru-RU" dirty="0" smtClean="0"/>
              <a:t>философии (сущность, смысл и предназначение в мире). </a:t>
            </a:r>
          </a:p>
          <a:p>
            <a:pPr algn="ctr"/>
            <a:r>
              <a:rPr lang="ru-RU" dirty="0" smtClean="0"/>
              <a:t>Структура личности :  </a:t>
            </a:r>
          </a:p>
          <a:p>
            <a:r>
              <a:rPr lang="ru-RU" dirty="0" smtClean="0"/>
              <a:t>направленность – в потребностях, интересах, убеждениях, доминирующих мотивах деятельности и поведения, мировоззрении, эмоциях и др.; </a:t>
            </a:r>
          </a:p>
          <a:p>
            <a:r>
              <a:rPr lang="ru-RU" dirty="0" smtClean="0"/>
              <a:t>знания, умения и навыки</a:t>
            </a:r>
          </a:p>
          <a:p>
            <a:r>
              <a:rPr lang="ru-RU" dirty="0" smtClean="0"/>
              <a:t> индивидуально-типологические особенности.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a:buNone/>
            </a:pPr>
            <a:r>
              <a:rPr lang="ru-RU" b="1" dirty="0" smtClean="0"/>
              <a:t>Личность</a:t>
            </a:r>
            <a:r>
              <a:rPr lang="ru-RU" dirty="0" smtClean="0"/>
              <a:t> как междисциплинарный феномен является предметом изучения социологии (в составе социальных и демографических групп), этики (носитель моральных убеждений), педагогики (объект обучения и воспитания), психологии (закономерности формирования и развития личности). </a:t>
            </a:r>
          </a:p>
          <a:p>
            <a:pPr>
              <a:buNone/>
            </a:pPr>
            <a:r>
              <a:rPr lang="ru-RU" dirty="0" smtClean="0"/>
              <a:t>Б. Г. Ананьев соотносит понятие «личность» с такими понятиями, как «индивид», «субъект деятельности» и «индивидуальность». </a:t>
            </a:r>
          </a:p>
          <a:p>
            <a:pPr>
              <a:buNone/>
            </a:pPr>
            <a:r>
              <a:rPr lang="ru-RU" b="1" dirty="0" smtClean="0"/>
              <a:t>Индивид</a:t>
            </a:r>
            <a:r>
              <a:rPr lang="ru-RU" dirty="0" smtClean="0"/>
              <a:t> как представитель вида </a:t>
            </a:r>
            <a:r>
              <a:rPr lang="en-US" dirty="0" smtClean="0"/>
              <a:t>homo sapiens</a:t>
            </a:r>
            <a:r>
              <a:rPr lang="ru-RU" dirty="0" smtClean="0"/>
              <a:t> и носитель предпосылок человеческого развития характеризуется возрастными и конституциональными свойствами, которые определяют особенности органических потребностей и психофизиологических функций. </a:t>
            </a:r>
          </a:p>
          <a:p>
            <a:pPr>
              <a:buNone/>
            </a:pPr>
            <a:r>
              <a:rPr lang="ru-RU" b="1" dirty="0" smtClean="0"/>
              <a:t>Личность</a:t>
            </a:r>
            <a:r>
              <a:rPr lang="ru-RU" dirty="0" smtClean="0"/>
              <a:t> представляет системное качество, которое характеризует индивид со стороны включенности в общественные отношения и сознательной деятельности (А. Н. Леонтьев, А. В. Петровский). </a:t>
            </a:r>
          </a:p>
          <a:p>
            <a:pPr>
              <a:buNone/>
            </a:pPr>
            <a:r>
              <a:rPr lang="ru-RU" dirty="0" smtClean="0"/>
              <a:t>Главной чертой </a:t>
            </a:r>
            <a:r>
              <a:rPr lang="ru-RU" b="1" dirty="0" smtClean="0"/>
              <a:t>субъекта</a:t>
            </a:r>
            <a:r>
              <a:rPr lang="ru-RU" dirty="0" smtClean="0"/>
              <a:t> является сознание, которое определяет возможность познания и преобразования окружающего мира, формирования целенаправленного поведения. </a:t>
            </a:r>
          </a:p>
          <a:p>
            <a:pPr>
              <a:buNone/>
            </a:pPr>
            <a:r>
              <a:rPr lang="ru-RU" dirty="0" smtClean="0"/>
              <a:t>Характеристиками </a:t>
            </a:r>
            <a:r>
              <a:rPr lang="ru-RU" b="1" dirty="0" smtClean="0"/>
              <a:t>человека</a:t>
            </a:r>
            <a:r>
              <a:rPr lang="ru-RU" dirty="0" smtClean="0"/>
              <a:t> как субъекта также выступают активность, </a:t>
            </a:r>
            <a:r>
              <a:rPr lang="ru-RU" dirty="0" err="1" smtClean="0"/>
              <a:t>креативность</a:t>
            </a:r>
            <a:r>
              <a:rPr lang="ru-RU" dirty="0" smtClean="0"/>
              <a:t>, </a:t>
            </a:r>
            <a:r>
              <a:rPr lang="ru-RU" dirty="0" err="1" smtClean="0"/>
              <a:t>рефлексивность</a:t>
            </a:r>
            <a:r>
              <a:rPr lang="ru-RU" dirty="0" smtClean="0"/>
              <a:t>, свобода выбора, автономность, </a:t>
            </a:r>
            <a:r>
              <a:rPr lang="ru-RU" dirty="0" err="1" smtClean="0"/>
              <a:t>самодетерминация</a:t>
            </a:r>
            <a:r>
              <a:rPr lang="ru-RU" dirty="0" smtClean="0"/>
              <a:t>, способность к самоорганизации в разных видах деятельности.</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txBody>
          <a:bodyPr>
            <a:normAutofit fontScale="90000"/>
          </a:bodyPr>
          <a:lstStyle/>
          <a:p>
            <a:pPr algn="just"/>
            <a:r>
              <a:rPr lang="ru-RU" sz="2400" dirty="0" smtClean="0"/>
              <a:t>Любой человек не рождается личностью, а становится ею в процессе своего развития. Развитие личности в широком смысле – это процесс становления под влиянием социальных и природных факторов. </a:t>
            </a:r>
            <a:br>
              <a:rPr lang="ru-RU" sz="2400" dirty="0" smtClean="0"/>
            </a:br>
            <a:endParaRPr lang="ru-RU" sz="2400" dirty="0"/>
          </a:p>
        </p:txBody>
      </p:sp>
      <p:sp>
        <p:nvSpPr>
          <p:cNvPr id="3" name="Содержимое 2"/>
          <p:cNvSpPr>
            <a:spLocks noGrp="1"/>
          </p:cNvSpPr>
          <p:nvPr>
            <p:ph idx="1"/>
          </p:nvPr>
        </p:nvSpPr>
        <p:spPr/>
        <p:txBody>
          <a:bodyPr>
            <a:normAutofit fontScale="40000" lnSpcReduction="20000"/>
          </a:bodyPr>
          <a:lstStyle/>
          <a:p>
            <a:endParaRPr lang="ru-RU" dirty="0" smtClean="0"/>
          </a:p>
          <a:p>
            <a:pPr>
              <a:buNone/>
            </a:pPr>
            <a:r>
              <a:rPr lang="ru-RU" dirty="0" smtClean="0"/>
              <a:t>Направления развития личности: </a:t>
            </a:r>
          </a:p>
          <a:p>
            <a:r>
              <a:rPr lang="ru-RU" dirty="0" smtClean="0"/>
              <a:t>физическое, </a:t>
            </a:r>
          </a:p>
          <a:p>
            <a:r>
              <a:rPr lang="ru-RU" dirty="0" smtClean="0"/>
              <a:t>интеллектуальное, </a:t>
            </a:r>
          </a:p>
          <a:p>
            <a:r>
              <a:rPr lang="ru-RU" dirty="0" smtClean="0"/>
              <a:t>социальное, </a:t>
            </a:r>
          </a:p>
          <a:p>
            <a:r>
              <a:rPr lang="ru-RU" dirty="0" smtClean="0"/>
              <a:t>эстетическое, </a:t>
            </a:r>
          </a:p>
          <a:p>
            <a:r>
              <a:rPr lang="ru-RU" dirty="0" smtClean="0"/>
              <a:t>этическое. </a:t>
            </a:r>
          </a:p>
          <a:p>
            <a:endParaRPr lang="ru-RU" dirty="0" smtClean="0"/>
          </a:p>
          <a:p>
            <a:r>
              <a:rPr lang="ru-RU" dirty="0" smtClean="0"/>
              <a:t>Жизненно важными движущими силами развития личности выступают противоречия, которые могут быть:</a:t>
            </a:r>
          </a:p>
          <a:p>
            <a:r>
              <a:rPr lang="ru-RU" dirty="0" smtClean="0"/>
              <a:t>- универсальными, или общими, – обусловливают развитие каждого человека и всех людей;</a:t>
            </a:r>
          </a:p>
          <a:p>
            <a:r>
              <a:rPr lang="ru-RU" dirty="0" smtClean="0"/>
              <a:t>- индивидуальными – характерны для отдельного человека;</a:t>
            </a:r>
          </a:p>
          <a:p>
            <a:r>
              <a:rPr lang="ru-RU" dirty="0" smtClean="0"/>
              <a:t>- внутренними – возникают на почве несогласия с собой и выражаются в индивидуальных побуждениях человека;</a:t>
            </a:r>
          </a:p>
          <a:p>
            <a:r>
              <a:rPr lang="ru-RU" dirty="0" smtClean="0"/>
              <a:t>- внешними – стимулируются отношениями человека с другими людьми, обществом, природой.</a:t>
            </a:r>
          </a:p>
          <a:p>
            <a:endParaRPr lang="ru-RU" dirty="0" smtClean="0"/>
          </a:p>
          <a:p>
            <a:r>
              <a:rPr lang="ru-RU" dirty="0" smtClean="0"/>
              <a:t>Разрешение противоречий происходит через более высокие уровни деятельности: потребность удовлетворяется, противоречие снимается – человек переходит на другую – более высокую – ступень своего развития. Но развитие на этом не останавливается, а продолжается, так как удовлетворенная потребность заменяется новой потребностью – одно противоречие сменяемся другим.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5472</Words>
  <Application>Microsoft Office PowerPoint</Application>
  <PresentationFormat>Экран (4:3)</PresentationFormat>
  <Paragraphs>325</Paragraphs>
  <Slides>40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Calibri</vt:lpstr>
      <vt:lpstr>Times New Roman</vt:lpstr>
      <vt:lpstr>Wingdings</vt:lpstr>
      <vt:lpstr>Тема Office</vt:lpstr>
      <vt:lpstr> Культура  личности и общества</vt:lpstr>
      <vt:lpstr>План</vt:lpstr>
      <vt:lpstr>1. Вызовы современного общества</vt:lpstr>
      <vt:lpstr>Современные образовательные тенденции</vt:lpstr>
      <vt:lpstr>Ценности образования ХХI века</vt:lpstr>
      <vt:lpstr>Сферы жизнедеятельности  </vt:lpstr>
      <vt:lpstr>   2. Личность. Структура личности.  Личность – это система устойчивых индивидуальных и социально-значимых качеств, которые человек способен реализовать в своей деятельности.  </vt:lpstr>
      <vt:lpstr>Презентация PowerPoint</vt:lpstr>
      <vt:lpstr>Любой человек не рождается личностью, а становится ею в процессе своего развития. Развитие личности в широком смысле – это процесс становления под влиянием социальных и природных факторов.  </vt:lpstr>
      <vt:lpstr>Презентация PowerPoint</vt:lpstr>
      <vt:lpstr>Презентация PowerPoint</vt:lpstr>
      <vt:lpstr>Презентация PowerPoint</vt:lpstr>
      <vt:lpstr>4. Человеческий капитал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5. Потенциал личности</vt:lpstr>
      <vt:lpstr>Презентация PowerPoint</vt:lpstr>
      <vt:lpstr>Презентация PowerPoint</vt:lpstr>
      <vt:lpstr>6. Ресурсы человека </vt:lpstr>
      <vt:lpstr>Презентация PowerPoint</vt:lpstr>
      <vt:lpstr>Эффективное управление ресурсами предполагает: </vt:lpstr>
      <vt:lpstr>Презентация PowerPoint</vt:lpstr>
      <vt:lpstr>7. Я как проект!</vt:lpstr>
      <vt:lpstr>Презентация PowerPoint</vt:lpstr>
      <vt:lpstr>Презентация PowerPoint</vt:lpstr>
      <vt:lpstr>Презентация PowerPoint</vt:lpstr>
      <vt:lpstr>Презентация PowerPoint</vt:lpstr>
      <vt:lpstr>Виды личностных проектов: </vt:lpstr>
      <vt:lpstr>Презентация PowerPoint</vt:lpstr>
      <vt:lpstr>Модель эмоционального цикла перемен (Д. Келли и Д. Коннор )</vt:lpstr>
      <vt:lpstr>8. Жизненная стратегия личности в современном обществе.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Культура  личности и общества</dc:title>
  <dc:creator>Иван</dc:creator>
  <cp:lastModifiedBy>Проходцев Кирилл Александрович</cp:lastModifiedBy>
  <cp:revision>11</cp:revision>
  <dcterms:created xsi:type="dcterms:W3CDTF">2020-08-24T07:47:44Z</dcterms:created>
  <dcterms:modified xsi:type="dcterms:W3CDTF">2021-03-24T08:04:28Z</dcterms:modified>
</cp:coreProperties>
</file>